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382" r:id="rId2"/>
    <p:sldId id="591" r:id="rId3"/>
    <p:sldId id="622" r:id="rId4"/>
    <p:sldId id="624" r:id="rId5"/>
    <p:sldId id="623" r:id="rId6"/>
    <p:sldId id="631" r:id="rId7"/>
    <p:sldId id="592" r:id="rId8"/>
    <p:sldId id="593" r:id="rId9"/>
    <p:sldId id="626" r:id="rId10"/>
    <p:sldId id="625" r:id="rId11"/>
    <p:sldId id="554" r:id="rId12"/>
    <p:sldId id="599" r:id="rId13"/>
    <p:sldId id="601" r:id="rId14"/>
    <p:sldId id="604" r:id="rId15"/>
    <p:sldId id="602" r:id="rId16"/>
    <p:sldId id="603" r:id="rId17"/>
    <p:sldId id="627" r:id="rId18"/>
    <p:sldId id="628" r:id="rId19"/>
    <p:sldId id="600" r:id="rId20"/>
    <p:sldId id="606" r:id="rId21"/>
    <p:sldId id="607" r:id="rId22"/>
    <p:sldId id="610" r:id="rId23"/>
    <p:sldId id="611" r:id="rId24"/>
    <p:sldId id="612" r:id="rId25"/>
    <p:sldId id="596" r:id="rId26"/>
    <p:sldId id="597" r:id="rId27"/>
    <p:sldId id="598" r:id="rId28"/>
    <p:sldId id="605" r:id="rId29"/>
    <p:sldId id="613" r:id="rId30"/>
    <p:sldId id="614" r:id="rId31"/>
    <p:sldId id="615" r:id="rId32"/>
    <p:sldId id="616" r:id="rId33"/>
    <p:sldId id="619" r:id="rId34"/>
    <p:sldId id="620" r:id="rId35"/>
    <p:sldId id="621" r:id="rId36"/>
    <p:sldId id="595" r:id="rId37"/>
    <p:sldId id="632" r:id="rId38"/>
    <p:sldId id="633" r:id="rId39"/>
    <p:sldId id="567" r:id="rId40"/>
  </p:sldIdLst>
  <p:sldSz cx="10287000" cy="6858000" type="35mm"/>
  <p:notesSz cx="6669088" cy="9926638"/>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000066"/>
    <a:srgbClr val="00FF00"/>
    <a:srgbClr val="FF6600"/>
    <a:srgbClr val="FFCC66"/>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59" autoAdjust="0"/>
  </p:normalViewPr>
  <p:slideViewPr>
    <p:cSldViewPr>
      <p:cViewPr varScale="1">
        <p:scale>
          <a:sx n="154" d="100"/>
          <a:sy n="154" d="100"/>
        </p:scale>
        <p:origin x="3858" y="14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1026">
            <a:extLst>
              <a:ext uri="{FF2B5EF4-FFF2-40B4-BE49-F238E27FC236}">
                <a16:creationId xmlns:a16="http://schemas.microsoft.com/office/drawing/2014/main" id="{1FD0F2B4-C497-8482-87A9-CDEC0F1EBDE7}"/>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pPr>
              <a:defRPr/>
            </a:pPr>
            <a:endParaRPr lang="de-DE"/>
          </a:p>
        </p:txBody>
      </p:sp>
      <p:sp>
        <p:nvSpPr>
          <p:cNvPr id="348163" name="Rectangle 1027">
            <a:extLst>
              <a:ext uri="{FF2B5EF4-FFF2-40B4-BE49-F238E27FC236}">
                <a16:creationId xmlns:a16="http://schemas.microsoft.com/office/drawing/2014/main" id="{9C085771-62C6-CEA1-D53F-7272E5C1322C}"/>
              </a:ext>
            </a:extLst>
          </p:cNvPr>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de-DE"/>
          </a:p>
        </p:txBody>
      </p:sp>
      <p:sp>
        <p:nvSpPr>
          <p:cNvPr id="348164" name="Rectangle 1028">
            <a:extLst>
              <a:ext uri="{FF2B5EF4-FFF2-40B4-BE49-F238E27FC236}">
                <a16:creationId xmlns:a16="http://schemas.microsoft.com/office/drawing/2014/main" id="{581E6F0C-C30F-8BF8-2C47-68C04969A9D1}"/>
              </a:ext>
            </a:extLst>
          </p:cNvPr>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pPr>
              <a:defRPr/>
            </a:pPr>
            <a:endParaRPr lang="de-DE"/>
          </a:p>
        </p:txBody>
      </p:sp>
      <p:sp>
        <p:nvSpPr>
          <p:cNvPr id="348165" name="Rectangle 1029">
            <a:extLst>
              <a:ext uri="{FF2B5EF4-FFF2-40B4-BE49-F238E27FC236}">
                <a16:creationId xmlns:a16="http://schemas.microsoft.com/office/drawing/2014/main" id="{AC7E0234-A603-98CE-C968-A3D6AA0447CF}"/>
              </a:ext>
            </a:extLst>
          </p:cNvPr>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F7C270B-7093-4020-A137-E5CABFC181EF}"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71525" y="2130425"/>
            <a:ext cx="8743950" cy="1470025"/>
          </a:xfrm>
        </p:spPr>
        <p:txBody>
          <a:bodyPr/>
          <a:lstStyle/>
          <a:p>
            <a:r>
              <a:rPr lang="de-DE"/>
              <a:t>Titelmasterformat durch Klicken bearbeiten</a:t>
            </a:r>
          </a:p>
        </p:txBody>
      </p:sp>
      <p:sp>
        <p:nvSpPr>
          <p:cNvPr id="3" name="Untertitel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54CF9172-B0E9-561C-1699-7F589231BDF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C21113AF-7E83-D48D-5731-F130D5DC019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32992D57-415A-045E-6118-1F08DFBC238D}"/>
              </a:ext>
            </a:extLst>
          </p:cNvPr>
          <p:cNvSpPr>
            <a:spLocks noGrp="1" noChangeArrowheads="1"/>
          </p:cNvSpPr>
          <p:nvPr>
            <p:ph type="sldNum" sz="quarter" idx="12"/>
          </p:nvPr>
        </p:nvSpPr>
        <p:spPr>
          <a:ln/>
        </p:spPr>
        <p:txBody>
          <a:bodyPr/>
          <a:lstStyle>
            <a:lvl1pPr>
              <a:defRPr/>
            </a:lvl1pPr>
          </a:lstStyle>
          <a:p>
            <a:fld id="{4B684D70-F182-4F87-9039-48A372BB46B3}" type="slidenum">
              <a:rPr lang="de-DE" altLang="de-DE"/>
              <a:pPr/>
              <a:t>‹Nr.›</a:t>
            </a:fld>
            <a:endParaRPr lang="de-DE" altLang="de-DE"/>
          </a:p>
        </p:txBody>
      </p:sp>
    </p:spTree>
    <p:extLst>
      <p:ext uri="{BB962C8B-B14F-4D97-AF65-F5344CB8AC3E}">
        <p14:creationId xmlns:p14="http://schemas.microsoft.com/office/powerpoint/2010/main" val="794436360"/>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FD9F6457-A782-6A33-B7A5-C54ED0CC1AC8}"/>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713F581C-FED5-B1F5-F337-369B5C889A7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CB61A8B7-F610-C555-400F-9CBB909DEB44}"/>
              </a:ext>
            </a:extLst>
          </p:cNvPr>
          <p:cNvSpPr>
            <a:spLocks noGrp="1" noChangeArrowheads="1"/>
          </p:cNvSpPr>
          <p:nvPr>
            <p:ph type="sldNum" sz="quarter" idx="12"/>
          </p:nvPr>
        </p:nvSpPr>
        <p:spPr>
          <a:ln/>
        </p:spPr>
        <p:txBody>
          <a:bodyPr/>
          <a:lstStyle>
            <a:lvl1pPr>
              <a:defRPr/>
            </a:lvl1pPr>
          </a:lstStyle>
          <a:p>
            <a:fld id="{C8DE34EA-DBEF-41E9-BB1A-EB79C84EDFA1}" type="slidenum">
              <a:rPr lang="de-DE" altLang="de-DE"/>
              <a:pPr/>
              <a:t>‹Nr.›</a:t>
            </a:fld>
            <a:endParaRPr lang="de-DE" altLang="de-DE"/>
          </a:p>
        </p:txBody>
      </p:sp>
    </p:spTree>
    <p:extLst>
      <p:ext uri="{BB962C8B-B14F-4D97-AF65-F5344CB8AC3E}">
        <p14:creationId xmlns:p14="http://schemas.microsoft.com/office/powerpoint/2010/main" val="1085869651"/>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29488" y="609600"/>
            <a:ext cx="2185987"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71525" y="609600"/>
            <a:ext cx="6405563"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192B84B-E25A-5EC7-22AC-BC359CDD64C0}"/>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E7B8469A-18BA-5640-C7DB-C7389C274F7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63AE38D8-5841-6533-0B96-54983188AFB9}"/>
              </a:ext>
            </a:extLst>
          </p:cNvPr>
          <p:cNvSpPr>
            <a:spLocks noGrp="1" noChangeArrowheads="1"/>
          </p:cNvSpPr>
          <p:nvPr>
            <p:ph type="sldNum" sz="quarter" idx="12"/>
          </p:nvPr>
        </p:nvSpPr>
        <p:spPr>
          <a:ln/>
        </p:spPr>
        <p:txBody>
          <a:bodyPr/>
          <a:lstStyle>
            <a:lvl1pPr>
              <a:defRPr/>
            </a:lvl1pPr>
          </a:lstStyle>
          <a:p>
            <a:fld id="{121276C8-9427-4E30-BD5B-5EA0DC7ADFC4}" type="slidenum">
              <a:rPr lang="de-DE" altLang="de-DE"/>
              <a:pPr/>
              <a:t>‹Nr.›</a:t>
            </a:fld>
            <a:endParaRPr lang="de-DE" altLang="de-DE"/>
          </a:p>
        </p:txBody>
      </p:sp>
    </p:spTree>
    <p:extLst>
      <p:ext uri="{BB962C8B-B14F-4D97-AF65-F5344CB8AC3E}">
        <p14:creationId xmlns:p14="http://schemas.microsoft.com/office/powerpoint/2010/main" val="330227729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F0C77DE-4D24-9195-B63E-876B35F96E72}"/>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DB6A4771-4A5C-FCF3-06EC-AEC3A9D57EF4}"/>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65529E4B-7A1B-083D-3481-E2FF19D0994C}"/>
              </a:ext>
            </a:extLst>
          </p:cNvPr>
          <p:cNvSpPr>
            <a:spLocks noGrp="1" noChangeArrowheads="1"/>
          </p:cNvSpPr>
          <p:nvPr>
            <p:ph type="sldNum" sz="quarter" idx="12"/>
          </p:nvPr>
        </p:nvSpPr>
        <p:spPr>
          <a:ln/>
        </p:spPr>
        <p:txBody>
          <a:bodyPr/>
          <a:lstStyle>
            <a:lvl1pPr>
              <a:defRPr/>
            </a:lvl1pPr>
          </a:lstStyle>
          <a:p>
            <a:fld id="{F7F9AC55-11C1-4A63-9C44-F02F77B012D5}" type="slidenum">
              <a:rPr lang="de-DE" altLang="de-DE"/>
              <a:pPr/>
              <a:t>‹Nr.›</a:t>
            </a:fld>
            <a:endParaRPr lang="de-DE" altLang="de-DE"/>
          </a:p>
        </p:txBody>
      </p:sp>
    </p:spTree>
    <p:extLst>
      <p:ext uri="{BB962C8B-B14F-4D97-AF65-F5344CB8AC3E}">
        <p14:creationId xmlns:p14="http://schemas.microsoft.com/office/powerpoint/2010/main" val="3288031877"/>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12800" y="4406900"/>
            <a:ext cx="874395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CDE978ED-4DA2-E10E-0A24-A00EAF6BA50E}"/>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5F751924-0480-3842-81E0-DCFFFA9E874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E930E3CA-8699-EC58-77F3-81DF8A564EA3}"/>
              </a:ext>
            </a:extLst>
          </p:cNvPr>
          <p:cNvSpPr>
            <a:spLocks noGrp="1" noChangeArrowheads="1"/>
          </p:cNvSpPr>
          <p:nvPr>
            <p:ph type="sldNum" sz="quarter" idx="12"/>
          </p:nvPr>
        </p:nvSpPr>
        <p:spPr>
          <a:ln/>
        </p:spPr>
        <p:txBody>
          <a:bodyPr/>
          <a:lstStyle>
            <a:lvl1pPr>
              <a:defRPr/>
            </a:lvl1pPr>
          </a:lstStyle>
          <a:p>
            <a:fld id="{522F6819-CA98-489D-BE32-122384BD290E}" type="slidenum">
              <a:rPr lang="de-DE" altLang="de-DE"/>
              <a:pPr/>
              <a:t>‹Nr.›</a:t>
            </a:fld>
            <a:endParaRPr lang="de-DE" altLang="de-DE"/>
          </a:p>
        </p:txBody>
      </p:sp>
    </p:spTree>
    <p:extLst>
      <p:ext uri="{BB962C8B-B14F-4D97-AF65-F5344CB8AC3E}">
        <p14:creationId xmlns:p14="http://schemas.microsoft.com/office/powerpoint/2010/main" val="34039423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2AFBB40-E0F3-99B4-98F2-9BB374882AD8}"/>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C0F02E4E-1444-4850-9886-6BA29087FB1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BAA68EDC-7A6E-1D08-0C45-DE3CBE0627EE}"/>
              </a:ext>
            </a:extLst>
          </p:cNvPr>
          <p:cNvSpPr>
            <a:spLocks noGrp="1" noChangeArrowheads="1"/>
          </p:cNvSpPr>
          <p:nvPr>
            <p:ph type="sldNum" sz="quarter" idx="12"/>
          </p:nvPr>
        </p:nvSpPr>
        <p:spPr>
          <a:ln/>
        </p:spPr>
        <p:txBody>
          <a:bodyPr/>
          <a:lstStyle>
            <a:lvl1pPr>
              <a:defRPr/>
            </a:lvl1pPr>
          </a:lstStyle>
          <a:p>
            <a:fld id="{7F93A65F-1BE4-41E1-9381-A176D1E85E05}" type="slidenum">
              <a:rPr lang="de-DE" altLang="de-DE"/>
              <a:pPr/>
              <a:t>‹Nr.›</a:t>
            </a:fld>
            <a:endParaRPr lang="de-DE" altLang="de-DE"/>
          </a:p>
        </p:txBody>
      </p:sp>
    </p:spTree>
    <p:extLst>
      <p:ext uri="{BB962C8B-B14F-4D97-AF65-F5344CB8AC3E}">
        <p14:creationId xmlns:p14="http://schemas.microsoft.com/office/powerpoint/2010/main" val="269612735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14350" y="274638"/>
            <a:ext cx="92583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378604AD-2E8C-B5EF-6165-0283576BCA26}"/>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BDECB13D-60AA-18E5-0B65-DB9A4E23DDB4}"/>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DADF209A-101A-9B79-1270-36776B9B23F7}"/>
              </a:ext>
            </a:extLst>
          </p:cNvPr>
          <p:cNvSpPr>
            <a:spLocks noGrp="1" noChangeArrowheads="1"/>
          </p:cNvSpPr>
          <p:nvPr>
            <p:ph type="sldNum" sz="quarter" idx="12"/>
          </p:nvPr>
        </p:nvSpPr>
        <p:spPr>
          <a:ln/>
        </p:spPr>
        <p:txBody>
          <a:bodyPr/>
          <a:lstStyle>
            <a:lvl1pPr>
              <a:defRPr/>
            </a:lvl1pPr>
          </a:lstStyle>
          <a:p>
            <a:fld id="{928ABF30-38D8-4999-8B27-D4EF7E2CB0FF}" type="slidenum">
              <a:rPr lang="de-DE" altLang="de-DE"/>
              <a:pPr/>
              <a:t>‹Nr.›</a:t>
            </a:fld>
            <a:endParaRPr lang="de-DE" altLang="de-DE"/>
          </a:p>
        </p:txBody>
      </p:sp>
    </p:spTree>
    <p:extLst>
      <p:ext uri="{BB962C8B-B14F-4D97-AF65-F5344CB8AC3E}">
        <p14:creationId xmlns:p14="http://schemas.microsoft.com/office/powerpoint/2010/main" val="380062897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0D2E87AF-A781-C2BC-BD26-34C0E5B4132D}"/>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7F021BCE-1118-225B-7BA2-C7E3449B283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E8AEE688-31D0-34B7-0386-77ECCAEFD302}"/>
              </a:ext>
            </a:extLst>
          </p:cNvPr>
          <p:cNvSpPr>
            <a:spLocks noGrp="1" noChangeArrowheads="1"/>
          </p:cNvSpPr>
          <p:nvPr>
            <p:ph type="sldNum" sz="quarter" idx="12"/>
          </p:nvPr>
        </p:nvSpPr>
        <p:spPr>
          <a:ln/>
        </p:spPr>
        <p:txBody>
          <a:bodyPr/>
          <a:lstStyle>
            <a:lvl1pPr>
              <a:defRPr/>
            </a:lvl1pPr>
          </a:lstStyle>
          <a:p>
            <a:fld id="{DB79705B-E674-4A2C-9A01-864DAA7AC00E}" type="slidenum">
              <a:rPr lang="de-DE" altLang="de-DE"/>
              <a:pPr/>
              <a:t>‹Nr.›</a:t>
            </a:fld>
            <a:endParaRPr lang="de-DE" altLang="de-DE"/>
          </a:p>
        </p:txBody>
      </p:sp>
    </p:spTree>
    <p:extLst>
      <p:ext uri="{BB962C8B-B14F-4D97-AF65-F5344CB8AC3E}">
        <p14:creationId xmlns:p14="http://schemas.microsoft.com/office/powerpoint/2010/main" val="69097530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8E0AB6-600E-4FE5-A842-E69A7C2984A1}"/>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6B1105C6-3EB7-A0D1-213D-140056F2860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64BC018D-4DC2-A166-7459-9E3AF710E58F}"/>
              </a:ext>
            </a:extLst>
          </p:cNvPr>
          <p:cNvSpPr>
            <a:spLocks noGrp="1" noChangeArrowheads="1"/>
          </p:cNvSpPr>
          <p:nvPr>
            <p:ph type="sldNum" sz="quarter" idx="12"/>
          </p:nvPr>
        </p:nvSpPr>
        <p:spPr>
          <a:ln/>
        </p:spPr>
        <p:txBody>
          <a:bodyPr/>
          <a:lstStyle>
            <a:lvl1pPr>
              <a:defRPr/>
            </a:lvl1pPr>
          </a:lstStyle>
          <a:p>
            <a:fld id="{5861204C-19EB-4B2E-A1BD-7B1FA7E68D6F}" type="slidenum">
              <a:rPr lang="de-DE" altLang="de-DE"/>
              <a:pPr/>
              <a:t>‹Nr.›</a:t>
            </a:fld>
            <a:endParaRPr lang="de-DE" altLang="de-DE"/>
          </a:p>
        </p:txBody>
      </p:sp>
    </p:spTree>
    <p:extLst>
      <p:ext uri="{BB962C8B-B14F-4D97-AF65-F5344CB8AC3E}">
        <p14:creationId xmlns:p14="http://schemas.microsoft.com/office/powerpoint/2010/main" val="9782128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4350" y="273050"/>
            <a:ext cx="3384550"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088EB370-D0D6-3F90-5FE9-1164C7B0BF31}"/>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60742299-3892-83AA-62EC-35F9870039D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75A0A911-9539-F859-3DD8-57D444C8E420}"/>
              </a:ext>
            </a:extLst>
          </p:cNvPr>
          <p:cNvSpPr>
            <a:spLocks noGrp="1" noChangeArrowheads="1"/>
          </p:cNvSpPr>
          <p:nvPr>
            <p:ph type="sldNum" sz="quarter" idx="12"/>
          </p:nvPr>
        </p:nvSpPr>
        <p:spPr>
          <a:ln/>
        </p:spPr>
        <p:txBody>
          <a:bodyPr/>
          <a:lstStyle>
            <a:lvl1pPr>
              <a:defRPr/>
            </a:lvl1pPr>
          </a:lstStyle>
          <a:p>
            <a:fld id="{EB408080-25C8-4E68-857F-D329021228D7}" type="slidenum">
              <a:rPr lang="de-DE" altLang="de-DE"/>
              <a:pPr/>
              <a:t>‹Nr.›</a:t>
            </a:fld>
            <a:endParaRPr lang="de-DE" altLang="de-DE"/>
          </a:p>
        </p:txBody>
      </p:sp>
    </p:spTree>
    <p:extLst>
      <p:ext uri="{BB962C8B-B14F-4D97-AF65-F5344CB8AC3E}">
        <p14:creationId xmlns:p14="http://schemas.microsoft.com/office/powerpoint/2010/main" val="190731919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16125" y="4800600"/>
            <a:ext cx="6172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7561950A-6371-3F1C-4BA1-E885EAE15A56}"/>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463BB4B1-5900-7DB8-E840-0B2CEEC13C3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E721ECC4-62C2-A194-5B48-E0CCEC1B7AB9}"/>
              </a:ext>
            </a:extLst>
          </p:cNvPr>
          <p:cNvSpPr>
            <a:spLocks noGrp="1" noChangeArrowheads="1"/>
          </p:cNvSpPr>
          <p:nvPr>
            <p:ph type="sldNum" sz="quarter" idx="12"/>
          </p:nvPr>
        </p:nvSpPr>
        <p:spPr>
          <a:ln/>
        </p:spPr>
        <p:txBody>
          <a:bodyPr/>
          <a:lstStyle>
            <a:lvl1pPr>
              <a:defRPr/>
            </a:lvl1pPr>
          </a:lstStyle>
          <a:p>
            <a:fld id="{A44DF88E-2489-4539-89BF-9E7264E906B1}" type="slidenum">
              <a:rPr lang="de-DE" altLang="de-DE"/>
              <a:pPr/>
              <a:t>‹Nr.›</a:t>
            </a:fld>
            <a:endParaRPr lang="de-DE" altLang="de-DE"/>
          </a:p>
        </p:txBody>
      </p:sp>
    </p:spTree>
    <p:extLst>
      <p:ext uri="{BB962C8B-B14F-4D97-AF65-F5344CB8AC3E}">
        <p14:creationId xmlns:p14="http://schemas.microsoft.com/office/powerpoint/2010/main" val="106214306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86"/>
            </a:gs>
            <a:gs pos="100000">
              <a:srgbClr val="00005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9A88D1E-3A25-58D9-76D1-8F90655D07F3}"/>
              </a:ext>
            </a:extLst>
          </p:cNvPr>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08DAABCA-7CE0-E6F3-87D1-400731A9B508}"/>
              </a:ext>
            </a:extLst>
          </p:cNvPr>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2885969B-DBC7-8BFE-4AF5-E16F3622FF1B}"/>
              </a:ext>
            </a:extLst>
          </p:cNvPr>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charset="0"/>
              </a:defRPr>
            </a:lvl1pPr>
          </a:lstStyle>
          <a:p>
            <a:pPr>
              <a:defRPr/>
            </a:pPr>
            <a:endParaRPr lang="de-DE"/>
          </a:p>
        </p:txBody>
      </p:sp>
      <p:sp>
        <p:nvSpPr>
          <p:cNvPr id="1029" name="Rectangle 5">
            <a:extLst>
              <a:ext uri="{FF2B5EF4-FFF2-40B4-BE49-F238E27FC236}">
                <a16:creationId xmlns:a16="http://schemas.microsoft.com/office/drawing/2014/main" id="{43987994-EBE7-9336-281D-58F0DF073CFE}"/>
              </a:ext>
            </a:extLst>
          </p:cNvPr>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de-DE"/>
          </a:p>
        </p:txBody>
      </p:sp>
      <p:sp>
        <p:nvSpPr>
          <p:cNvPr id="1030" name="Rectangle 6">
            <a:extLst>
              <a:ext uri="{FF2B5EF4-FFF2-40B4-BE49-F238E27FC236}">
                <a16:creationId xmlns:a16="http://schemas.microsoft.com/office/drawing/2014/main" id="{57519FD6-5FB4-A7C9-4C4F-B0BBA0B01B9B}"/>
              </a:ext>
            </a:extLst>
          </p:cNvPr>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641910B-D2AC-4ADE-AC26-57A2F696E2B3}"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21">
            <a:extLst>
              <a:ext uri="{FF2B5EF4-FFF2-40B4-BE49-F238E27FC236}">
                <a16:creationId xmlns:a16="http://schemas.microsoft.com/office/drawing/2014/main" id="{0AD8B817-DAD8-3E57-C647-5486642BA09C}"/>
              </a:ext>
            </a:extLst>
          </p:cNvPr>
          <p:cNvGrpSpPr>
            <a:grpSpLocks/>
          </p:cNvGrpSpPr>
          <p:nvPr/>
        </p:nvGrpSpPr>
        <p:grpSpPr bwMode="auto">
          <a:xfrm>
            <a:off x="161925" y="188913"/>
            <a:ext cx="10093325" cy="6596062"/>
            <a:chOff x="102" y="119"/>
            <a:chExt cx="6358" cy="4155"/>
          </a:xfrm>
        </p:grpSpPr>
        <p:sp>
          <p:nvSpPr>
            <p:cNvPr id="3075" name="Rectangle 13">
              <a:extLst>
                <a:ext uri="{FF2B5EF4-FFF2-40B4-BE49-F238E27FC236}">
                  <a16:creationId xmlns:a16="http://schemas.microsoft.com/office/drawing/2014/main" id="{F86ECCAB-F10B-B6B2-EA9B-0C18FE68427C}"/>
                </a:ext>
              </a:extLst>
            </p:cNvPr>
            <p:cNvSpPr>
              <a:spLocks noChangeArrowheads="1"/>
            </p:cNvSpPr>
            <p:nvPr/>
          </p:nvSpPr>
          <p:spPr bwMode="auto">
            <a:xfrm>
              <a:off x="3421" y="2296"/>
              <a:ext cx="3005"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100000"/>
                </a:spcBef>
                <a:buFontTx/>
                <a:buNone/>
              </a:pPr>
              <a:endParaRPr lang="de-DE" altLang="de-DE" sz="2800">
                <a:solidFill>
                  <a:srgbClr val="FFCC00"/>
                </a:solidFill>
                <a:latin typeface="Arial" panose="020B0604020202020204" pitchFamily="34" charset="0"/>
              </a:endParaRPr>
            </a:p>
            <a:p>
              <a:pPr algn="ctr" eaLnBrk="1" hangingPunct="1">
                <a:spcBef>
                  <a:spcPct val="0"/>
                </a:spcBef>
                <a:buFontTx/>
                <a:buNone/>
              </a:pPr>
              <a:endParaRPr lang="de-DE" altLang="de-DE" sz="2800">
                <a:solidFill>
                  <a:srgbClr val="FFCC00"/>
                </a:solidFill>
                <a:latin typeface="Arial" panose="020B0604020202020204" pitchFamily="34" charset="0"/>
              </a:endParaRPr>
            </a:p>
            <a:p>
              <a:pPr algn="ctr" eaLnBrk="1" hangingPunct="1">
                <a:spcBef>
                  <a:spcPct val="0"/>
                </a:spcBef>
                <a:buFontTx/>
                <a:buNone/>
              </a:pPr>
              <a:r>
                <a:rPr lang="de-DE" altLang="de-DE" sz="2800">
                  <a:solidFill>
                    <a:srgbClr val="FFCC00"/>
                  </a:solidFill>
                  <a:latin typeface="Arial" panose="020B0604020202020204" pitchFamily="34" charset="0"/>
                </a:rPr>
                <a:t>M. Kamprad</a:t>
              </a:r>
              <a:endParaRPr lang="de-DE" altLang="de-DE">
                <a:latin typeface="Arial" panose="020B0604020202020204" pitchFamily="34" charset="0"/>
              </a:endParaRPr>
            </a:p>
            <a:p>
              <a:pPr algn="ctr" eaLnBrk="1" hangingPunct="1">
                <a:lnSpc>
                  <a:spcPct val="50000"/>
                </a:lnSpc>
                <a:spcBef>
                  <a:spcPct val="0"/>
                </a:spcBef>
                <a:buFontTx/>
                <a:buNone/>
              </a:pPr>
              <a:endParaRPr lang="de-DE" altLang="de-DE">
                <a:latin typeface="Arial" panose="020B0604020202020204" pitchFamily="34" charset="0"/>
              </a:endParaRPr>
            </a:p>
            <a:p>
              <a:pPr algn="ctr" eaLnBrk="1" hangingPunct="1">
                <a:spcBef>
                  <a:spcPct val="0"/>
                </a:spcBef>
                <a:spcAft>
                  <a:spcPct val="30000"/>
                </a:spcAft>
                <a:buFontTx/>
                <a:buNone/>
              </a:pPr>
              <a:r>
                <a:rPr lang="de-DE" altLang="de-DE" sz="2200">
                  <a:solidFill>
                    <a:srgbClr val="FFFFFF"/>
                  </a:solidFill>
                  <a:latin typeface="Arial" panose="020B0604020202020204" pitchFamily="34" charset="0"/>
                </a:rPr>
                <a:t>St. Elisabeth Krankenhaus Leipzig</a:t>
              </a:r>
            </a:p>
            <a:p>
              <a:pPr algn="ctr" eaLnBrk="1" hangingPunct="1">
                <a:spcBef>
                  <a:spcPct val="0"/>
                </a:spcBef>
                <a:spcAft>
                  <a:spcPct val="30000"/>
                </a:spcAft>
                <a:buFontTx/>
                <a:buNone/>
              </a:pPr>
              <a:r>
                <a:rPr lang="de-DE" altLang="de-DE" sz="2400">
                  <a:solidFill>
                    <a:srgbClr val="FFFFFF"/>
                  </a:solidFill>
                  <a:latin typeface="Arial" panose="020B0604020202020204" pitchFamily="34" charset="0"/>
                </a:rPr>
                <a:t>Interdisziplinäre Palliativstation/ Brückenteam </a:t>
              </a:r>
              <a:endParaRPr lang="de-DE" altLang="de-DE" sz="2400">
                <a:solidFill>
                  <a:srgbClr val="FFFFFF"/>
                </a:solidFill>
              </a:endParaRPr>
            </a:p>
          </p:txBody>
        </p:sp>
        <p:sp>
          <p:nvSpPr>
            <p:cNvPr id="3076" name="Text Box 14">
              <a:extLst>
                <a:ext uri="{FF2B5EF4-FFF2-40B4-BE49-F238E27FC236}">
                  <a16:creationId xmlns:a16="http://schemas.microsoft.com/office/drawing/2014/main" id="{1C8F9465-CA8E-21E9-5457-473D3E463605}"/>
                </a:ext>
              </a:extLst>
            </p:cNvPr>
            <p:cNvSpPr txBox="1">
              <a:spLocks noChangeArrowheads="1"/>
            </p:cNvSpPr>
            <p:nvPr/>
          </p:nvSpPr>
          <p:spPr bwMode="auto">
            <a:xfrm>
              <a:off x="4329" y="4110"/>
              <a:ext cx="213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de-DE" altLang="de-DE" sz="1200">
                  <a:solidFill>
                    <a:schemeClr val="bg1"/>
                  </a:solidFill>
                </a:rPr>
                <a:t>Leipzig, 09.11.2022</a:t>
              </a:r>
              <a:r>
                <a:rPr lang="de-DE" altLang="de-DE" sz="1200"/>
                <a:t> </a:t>
              </a:r>
            </a:p>
          </p:txBody>
        </p:sp>
        <p:pic>
          <p:nvPicPr>
            <p:cNvPr id="3077" name="Picture 18" descr="Image_ka202">
              <a:extLst>
                <a:ext uri="{FF2B5EF4-FFF2-40B4-BE49-F238E27FC236}">
                  <a16:creationId xmlns:a16="http://schemas.microsoft.com/office/drawing/2014/main" id="{B1D0FF6A-20F8-16B3-BFE8-DE082AC3E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52" t="4503" r="2307" b="8659"/>
            <a:stretch>
              <a:fillRect/>
            </a:stretch>
          </p:blipFill>
          <p:spPr bwMode="auto">
            <a:xfrm>
              <a:off x="102" y="2198"/>
              <a:ext cx="3301"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8" name="Group 20">
              <a:extLst>
                <a:ext uri="{FF2B5EF4-FFF2-40B4-BE49-F238E27FC236}">
                  <a16:creationId xmlns:a16="http://schemas.microsoft.com/office/drawing/2014/main" id="{A99EEC92-978F-C5C9-1C20-FFF43076BAC1}"/>
                </a:ext>
              </a:extLst>
            </p:cNvPr>
            <p:cNvGrpSpPr>
              <a:grpSpLocks/>
            </p:cNvGrpSpPr>
            <p:nvPr/>
          </p:nvGrpSpPr>
          <p:grpSpPr bwMode="auto">
            <a:xfrm>
              <a:off x="102" y="119"/>
              <a:ext cx="6246" cy="1995"/>
              <a:chOff x="102" y="119"/>
              <a:chExt cx="6246" cy="1995"/>
            </a:xfrm>
          </p:grpSpPr>
          <p:sp>
            <p:nvSpPr>
              <p:cNvPr id="137226" name="Text Box 10">
                <a:extLst>
                  <a:ext uri="{FF2B5EF4-FFF2-40B4-BE49-F238E27FC236}">
                    <a16:creationId xmlns:a16="http://schemas.microsoft.com/office/drawing/2014/main" id="{394638BB-712A-0577-35B9-3071F9748663}"/>
                  </a:ext>
                </a:extLst>
              </p:cNvPr>
              <p:cNvSpPr txBox="1">
                <a:spLocks noChangeArrowheads="1"/>
              </p:cNvSpPr>
              <p:nvPr/>
            </p:nvSpPr>
            <p:spPr bwMode="auto">
              <a:xfrm>
                <a:off x="102" y="119"/>
                <a:ext cx="6246" cy="1995"/>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endParaRPr lang="de-DE" sz="3600" b="1">
                  <a:solidFill>
                    <a:srgbClr val="FFFF00"/>
                  </a:solidFill>
                  <a:effectLst>
                    <a:outerShdw blurRad="38100" dist="38100" dir="2700000" algn="tl">
                      <a:srgbClr val="000000"/>
                    </a:outerShdw>
                  </a:effectLst>
                  <a:latin typeface="Arial" charset="0"/>
                </a:endParaRPr>
              </a:p>
            </p:txBody>
          </p:sp>
          <p:sp>
            <p:nvSpPr>
              <p:cNvPr id="3080" name="Rectangle 12">
                <a:extLst>
                  <a:ext uri="{FF2B5EF4-FFF2-40B4-BE49-F238E27FC236}">
                    <a16:creationId xmlns:a16="http://schemas.microsoft.com/office/drawing/2014/main" id="{86362AEB-1B72-08A5-69D9-527687B396C9}"/>
                  </a:ext>
                </a:extLst>
              </p:cNvPr>
              <p:cNvSpPr>
                <a:spLocks noChangeArrowheads="1"/>
              </p:cNvSpPr>
              <p:nvPr/>
            </p:nvSpPr>
            <p:spPr bwMode="auto">
              <a:xfrm>
                <a:off x="467" y="436"/>
                <a:ext cx="5643"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3600" b="1">
                    <a:solidFill>
                      <a:srgbClr val="FFFF00"/>
                    </a:solidFill>
                    <a:latin typeface="Arial" panose="020B0604020202020204" pitchFamily="34" charset="0"/>
                  </a:rPr>
                  <a:t>“Würdevoll leben bis zuletzt“- Leidenslinderung versus Sterbehilfe? Was ist und was kann Palliativmedizin?</a:t>
                </a:r>
                <a:endParaRPr lang="de-DE" altLang="de-DE" sz="3600" i="1">
                  <a:solidFill>
                    <a:schemeClr val="accent2"/>
                  </a:solidFill>
                </a:endParaRPr>
              </a:p>
            </p:txBody>
          </p:sp>
          <p:pic>
            <p:nvPicPr>
              <p:cNvPr id="3081" name="Picture 19" descr="Image_ka201">
                <a:extLst>
                  <a:ext uri="{FF2B5EF4-FFF2-40B4-BE49-F238E27FC236}">
                    <a16:creationId xmlns:a16="http://schemas.microsoft.com/office/drawing/2014/main" id="{0B99FF24-AC03-B1DC-A53B-E28E5095A798}"/>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1500" t="3117" r="3806" b="4503"/>
              <a:stretch>
                <a:fillRect/>
              </a:stretch>
            </p:blipFill>
            <p:spPr bwMode="auto">
              <a:xfrm>
                <a:off x="5286" y="131"/>
                <a:ext cx="104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055">
            <a:extLst>
              <a:ext uri="{FF2B5EF4-FFF2-40B4-BE49-F238E27FC236}">
                <a16:creationId xmlns:a16="http://schemas.microsoft.com/office/drawing/2014/main" id="{690AE4F5-BE3F-0063-BBF0-F412536AD3F5}"/>
              </a:ext>
            </a:extLst>
          </p:cNvPr>
          <p:cNvGrpSpPr>
            <a:grpSpLocks/>
          </p:cNvGrpSpPr>
          <p:nvPr/>
        </p:nvGrpSpPr>
        <p:grpSpPr bwMode="auto">
          <a:xfrm>
            <a:off x="88900" y="107950"/>
            <a:ext cx="10077450" cy="6200775"/>
            <a:chOff x="56" y="68"/>
            <a:chExt cx="6348" cy="3906"/>
          </a:xfrm>
        </p:grpSpPr>
        <p:sp>
          <p:nvSpPr>
            <p:cNvPr id="12291" name="Text Box 2051">
              <a:extLst>
                <a:ext uri="{FF2B5EF4-FFF2-40B4-BE49-F238E27FC236}">
                  <a16:creationId xmlns:a16="http://schemas.microsoft.com/office/drawing/2014/main" id="{490A58CC-1D4E-3996-C22A-59DB8A47BD22}"/>
                </a:ext>
              </a:extLst>
            </p:cNvPr>
            <p:cNvSpPr txBox="1">
              <a:spLocks noChangeArrowheads="1"/>
            </p:cNvSpPr>
            <p:nvPr/>
          </p:nvSpPr>
          <p:spPr bwMode="auto">
            <a:xfrm>
              <a:off x="102" y="906"/>
              <a:ext cx="6246" cy="3068"/>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Kein heilender, jedoch lindernder  Therapieansatz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Symptombezogene Diagnostik und Therapie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Genaue Analyse der Bedürfnisse der Patienten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Basis = Schmerztherapie / Symptomkontrolle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Ausgewogenes Verhältnis von medizinischen und 	nichtmedizinischen Behandlungsinhalten</a:t>
              </a:r>
            </a:p>
          </p:txBody>
        </p:sp>
        <p:grpSp>
          <p:nvGrpSpPr>
            <p:cNvPr id="12292" name="Group 2053">
              <a:extLst>
                <a:ext uri="{FF2B5EF4-FFF2-40B4-BE49-F238E27FC236}">
                  <a16:creationId xmlns:a16="http://schemas.microsoft.com/office/drawing/2014/main" id="{BCC52898-198A-48CF-458F-2994578E9A99}"/>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FB4CB031-3CAB-58E0-DC7A-A136C1835A44}"/>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Allgemeine Therapieprinzipien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12294" name="Picture 2052" descr="Image_ka201">
                <a:extLst>
                  <a:ext uri="{FF2B5EF4-FFF2-40B4-BE49-F238E27FC236}">
                    <a16:creationId xmlns:a16="http://schemas.microsoft.com/office/drawing/2014/main" id="{00308BCE-A08A-8813-5B91-A353B8E250E3}"/>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4" name="Group 2055">
            <a:extLst>
              <a:ext uri="{FF2B5EF4-FFF2-40B4-BE49-F238E27FC236}">
                <a16:creationId xmlns:a16="http://schemas.microsoft.com/office/drawing/2014/main" id="{EBE4242C-8CB7-7541-EC47-FFB1FE0F713A}"/>
              </a:ext>
            </a:extLst>
          </p:cNvPr>
          <p:cNvGrpSpPr>
            <a:grpSpLocks/>
          </p:cNvGrpSpPr>
          <p:nvPr/>
        </p:nvGrpSpPr>
        <p:grpSpPr bwMode="auto">
          <a:xfrm>
            <a:off x="88900" y="107950"/>
            <a:ext cx="10077450" cy="6200775"/>
            <a:chOff x="56" y="68"/>
            <a:chExt cx="6348" cy="3906"/>
          </a:xfrm>
        </p:grpSpPr>
        <p:sp>
          <p:nvSpPr>
            <p:cNvPr id="13315" name="Text Box 2051">
              <a:extLst>
                <a:ext uri="{FF2B5EF4-FFF2-40B4-BE49-F238E27FC236}">
                  <a16:creationId xmlns:a16="http://schemas.microsoft.com/office/drawing/2014/main" id="{3090E150-1EE9-79E7-D9D3-C1C6E4C64968}"/>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Ausgangssituation des Patienten ( z.B.Lebenserwartung, 	individuelle Pläne, Alter)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Medizinische Indikation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Wille des Patienten?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Verbessert die geplante Therapie die Lebensqualität ?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(Angaben naher Angehöriger/Freunde)</a:t>
              </a:r>
            </a:p>
          </p:txBody>
        </p:sp>
        <p:grpSp>
          <p:nvGrpSpPr>
            <p:cNvPr id="13316" name="Group 2053">
              <a:extLst>
                <a:ext uri="{FF2B5EF4-FFF2-40B4-BE49-F238E27FC236}">
                  <a16:creationId xmlns:a16="http://schemas.microsoft.com/office/drawing/2014/main" id="{DEF8AC57-6F5B-285F-1F2F-27D62F1B5E32}"/>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D4576D4F-E9C0-4AB0-CB1B-6A0C5B3554CE}"/>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Grundfragen</a:t>
                </a:r>
                <a:r>
                  <a:rPr lang="en-US" altLang="de-DE" sz="2800" b="1" dirty="0">
                    <a:solidFill>
                      <a:srgbClr val="FFCC00"/>
                    </a:solidFill>
                    <a:effectLst>
                      <a:outerShdw blurRad="38100" dist="38100" dir="2700000" algn="tl">
                        <a:srgbClr val="000000"/>
                      </a:outerShdw>
                    </a:effectLst>
                    <a:latin typeface="Arial" panose="020B0604020202020204" pitchFamily="34" charset="0"/>
                  </a:rPr>
                  <a:t> der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Therapie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13318" name="Picture 2052" descr="Image_ka201">
                <a:extLst>
                  <a:ext uri="{FF2B5EF4-FFF2-40B4-BE49-F238E27FC236}">
                    <a16:creationId xmlns:a16="http://schemas.microsoft.com/office/drawing/2014/main" id="{B8A31744-E2EF-CCD8-CDD4-AB802A69A8FC}"/>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8" name="Group 2055">
            <a:extLst>
              <a:ext uri="{FF2B5EF4-FFF2-40B4-BE49-F238E27FC236}">
                <a16:creationId xmlns:a16="http://schemas.microsoft.com/office/drawing/2014/main" id="{DF7598E5-7D9A-74E9-8B9D-14B9382EDBBE}"/>
              </a:ext>
            </a:extLst>
          </p:cNvPr>
          <p:cNvGrpSpPr>
            <a:grpSpLocks/>
          </p:cNvGrpSpPr>
          <p:nvPr/>
        </p:nvGrpSpPr>
        <p:grpSpPr bwMode="auto">
          <a:xfrm>
            <a:off x="88900" y="107950"/>
            <a:ext cx="10077450" cy="6200775"/>
            <a:chOff x="56" y="68"/>
            <a:chExt cx="6348" cy="3906"/>
          </a:xfrm>
        </p:grpSpPr>
        <p:sp>
          <p:nvSpPr>
            <p:cNvPr id="14339" name="Text Box 2051">
              <a:extLst>
                <a:ext uri="{FF2B5EF4-FFF2-40B4-BE49-F238E27FC236}">
                  <a16:creationId xmlns:a16="http://schemas.microsoft.com/office/drawing/2014/main" id="{0AB05BDF-B581-4D21-896B-E98863AECD86}"/>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Bei gegebener medizinischer Indikation ist dem Vollzug des Patientenwillens bei der Entscheidung über Therapieeskalation oder – begrenzung Priorität einzuräumen. Allerdings sollte der Patientenwille kein Alibi für Maßnahmen mit fraglicher oder fehlender Indikation sein.</a:t>
              </a:r>
            </a:p>
          </p:txBody>
        </p:sp>
        <p:grpSp>
          <p:nvGrpSpPr>
            <p:cNvPr id="14340" name="Group 2053">
              <a:extLst>
                <a:ext uri="{FF2B5EF4-FFF2-40B4-BE49-F238E27FC236}">
                  <a16:creationId xmlns:a16="http://schemas.microsoft.com/office/drawing/2014/main" id="{CC63AD30-5AF1-657E-CD6A-58F237997C74}"/>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F59A1DB1-B7A7-41B5-4311-533C1A59411C}"/>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Grundfragen</a:t>
                </a:r>
                <a:r>
                  <a:rPr lang="en-US" altLang="de-DE" sz="2800" b="1" dirty="0">
                    <a:solidFill>
                      <a:srgbClr val="FFCC00"/>
                    </a:solidFill>
                    <a:effectLst>
                      <a:outerShdw blurRad="38100" dist="38100" dir="2700000" algn="tl">
                        <a:srgbClr val="000000"/>
                      </a:outerShdw>
                    </a:effectLst>
                    <a:latin typeface="Arial" panose="020B0604020202020204" pitchFamily="34" charset="0"/>
                  </a:rPr>
                  <a:t> der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Therapie</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14342" name="Picture 2052" descr="Image_ka201">
                <a:extLst>
                  <a:ext uri="{FF2B5EF4-FFF2-40B4-BE49-F238E27FC236}">
                    <a16:creationId xmlns:a16="http://schemas.microsoft.com/office/drawing/2014/main" id="{C2F37CC5-8DEE-F67F-CC85-C17F4E1F7794}"/>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362" name="Group 2055">
            <a:extLst>
              <a:ext uri="{FF2B5EF4-FFF2-40B4-BE49-F238E27FC236}">
                <a16:creationId xmlns:a16="http://schemas.microsoft.com/office/drawing/2014/main" id="{A9416F7A-F465-46F3-B4ED-48687C67CC68}"/>
              </a:ext>
            </a:extLst>
          </p:cNvPr>
          <p:cNvGrpSpPr>
            <a:grpSpLocks/>
          </p:cNvGrpSpPr>
          <p:nvPr/>
        </p:nvGrpSpPr>
        <p:grpSpPr bwMode="auto">
          <a:xfrm>
            <a:off x="88900" y="107950"/>
            <a:ext cx="10077450" cy="6200775"/>
            <a:chOff x="56" y="68"/>
            <a:chExt cx="6348" cy="3906"/>
          </a:xfrm>
        </p:grpSpPr>
        <p:sp>
          <p:nvSpPr>
            <p:cNvPr id="15363" name="Text Box 2051">
              <a:extLst>
                <a:ext uri="{FF2B5EF4-FFF2-40B4-BE49-F238E27FC236}">
                  <a16:creationId xmlns:a16="http://schemas.microsoft.com/office/drawing/2014/main" id="{A1F12030-7277-B839-D2BB-B23FF1FCE85B}"/>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In Palliativsituationen - im Unterschied zur Intensivmedizin - ist Lebenszeitverlängerung nicht per se positiv. Nur bei entsprechendem Patientenwillen und wahrscheinlicher deutlicher Verbesserung der Lebensqualität sind entsprechende Therapien vertretbar.</a:t>
              </a:r>
            </a:p>
          </p:txBody>
        </p:sp>
        <p:grpSp>
          <p:nvGrpSpPr>
            <p:cNvPr id="15364" name="Group 2053">
              <a:extLst>
                <a:ext uri="{FF2B5EF4-FFF2-40B4-BE49-F238E27FC236}">
                  <a16:creationId xmlns:a16="http://schemas.microsoft.com/office/drawing/2014/main" id="{2C4ED550-7D6D-1104-13EF-213CCD86B744}"/>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30AC666E-2055-EE4B-5776-776CD9D4EFC4}"/>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Grundfragen</a:t>
                </a:r>
                <a:r>
                  <a:rPr lang="en-US" altLang="de-DE" sz="2800" b="1" dirty="0">
                    <a:solidFill>
                      <a:srgbClr val="FFCC00"/>
                    </a:solidFill>
                    <a:effectLst>
                      <a:outerShdw blurRad="38100" dist="38100" dir="2700000" algn="tl">
                        <a:srgbClr val="000000"/>
                      </a:outerShdw>
                    </a:effectLst>
                    <a:latin typeface="Arial" panose="020B0604020202020204" pitchFamily="34" charset="0"/>
                  </a:rPr>
                  <a:t> der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Therapie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15366" name="Picture 2052" descr="Image_ka201">
                <a:extLst>
                  <a:ext uri="{FF2B5EF4-FFF2-40B4-BE49-F238E27FC236}">
                    <a16:creationId xmlns:a16="http://schemas.microsoft.com/office/drawing/2014/main" id="{1347A37D-379B-8B2E-0F4B-C1583F062783}"/>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6" name="Group 2055">
            <a:extLst>
              <a:ext uri="{FF2B5EF4-FFF2-40B4-BE49-F238E27FC236}">
                <a16:creationId xmlns:a16="http://schemas.microsoft.com/office/drawing/2014/main" id="{19141217-09FC-37ED-F6DA-AB3CAC477392}"/>
              </a:ext>
            </a:extLst>
          </p:cNvPr>
          <p:cNvGrpSpPr>
            <a:grpSpLocks/>
          </p:cNvGrpSpPr>
          <p:nvPr/>
        </p:nvGrpSpPr>
        <p:grpSpPr bwMode="auto">
          <a:xfrm>
            <a:off x="88900" y="107950"/>
            <a:ext cx="10077450" cy="6200775"/>
            <a:chOff x="56" y="68"/>
            <a:chExt cx="6348" cy="3906"/>
          </a:xfrm>
        </p:grpSpPr>
        <p:sp>
          <p:nvSpPr>
            <p:cNvPr id="16387" name="Text Box 2051">
              <a:extLst>
                <a:ext uri="{FF2B5EF4-FFF2-40B4-BE49-F238E27FC236}">
                  <a16:creationId xmlns:a16="http://schemas.microsoft.com/office/drawing/2014/main" id="{687ABDEE-B6E4-AC94-344A-043CEF0E6D14}"/>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Unabhängig von der Frage einer evtl. Therapiebegrenzung wird die Bedeutung einer adäquaten Symptomlinderung in der Onkologie ( und Intensivmedizin?) m.E. deutlich unterschätzt. Nötig wäre hier eine wirkliche „early integration“ palliativmedizinischer Inhalte.</a:t>
              </a:r>
            </a:p>
          </p:txBody>
        </p:sp>
        <p:grpSp>
          <p:nvGrpSpPr>
            <p:cNvPr id="16388" name="Group 2053">
              <a:extLst>
                <a:ext uri="{FF2B5EF4-FFF2-40B4-BE49-F238E27FC236}">
                  <a16:creationId xmlns:a16="http://schemas.microsoft.com/office/drawing/2014/main" id="{5A30BAE7-324F-6B3B-9200-0B7BB5AB3CCB}"/>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6F54800D-1B1C-5BEA-ADC0-34B124EB3854}"/>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Grundfragen</a:t>
                </a:r>
                <a:r>
                  <a:rPr lang="en-US" altLang="de-DE" sz="2800" b="1" dirty="0">
                    <a:solidFill>
                      <a:srgbClr val="FFCC00"/>
                    </a:solidFill>
                    <a:effectLst>
                      <a:outerShdw blurRad="38100" dist="38100" dir="2700000" algn="tl">
                        <a:srgbClr val="000000"/>
                      </a:outerShdw>
                    </a:effectLst>
                    <a:latin typeface="Arial" panose="020B0604020202020204" pitchFamily="34" charset="0"/>
                  </a:rPr>
                  <a:t> der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Therapie</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16390" name="Picture 2052" descr="Image_ka201">
                <a:extLst>
                  <a:ext uri="{FF2B5EF4-FFF2-40B4-BE49-F238E27FC236}">
                    <a16:creationId xmlns:a16="http://schemas.microsoft.com/office/drawing/2014/main" id="{0C1E78F0-CBA8-FC02-8985-D3611B77FD46}"/>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Group 2055">
            <a:extLst>
              <a:ext uri="{FF2B5EF4-FFF2-40B4-BE49-F238E27FC236}">
                <a16:creationId xmlns:a16="http://schemas.microsoft.com/office/drawing/2014/main" id="{7FDA724D-9296-9A99-906A-AA09C3628332}"/>
              </a:ext>
            </a:extLst>
          </p:cNvPr>
          <p:cNvGrpSpPr>
            <a:grpSpLocks/>
          </p:cNvGrpSpPr>
          <p:nvPr/>
        </p:nvGrpSpPr>
        <p:grpSpPr bwMode="auto">
          <a:xfrm>
            <a:off x="88900" y="107950"/>
            <a:ext cx="10077450" cy="6200775"/>
            <a:chOff x="56" y="68"/>
            <a:chExt cx="6348" cy="3906"/>
          </a:xfrm>
        </p:grpSpPr>
        <p:sp>
          <p:nvSpPr>
            <p:cNvPr id="17411" name="Text Box 2051">
              <a:extLst>
                <a:ext uri="{FF2B5EF4-FFF2-40B4-BE49-F238E27FC236}">
                  <a16:creationId xmlns:a16="http://schemas.microsoft.com/office/drawing/2014/main" id="{77B8681D-B845-A38E-0355-F7BDEB1B6C5C}"/>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Insbesondere bei direkt lebenserhaltenden Maßnahmen ist ein wohlbegründeter primärer Therapieverzicht Patienten und Angehörigen oft leichter zu vermitteln als ein Abbruch laufender Maßnahmen.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In Palliativsituationen habe ich häufig erlebt, daß Angehörige für die Weiterführung einer Therapie waren und der Patient selbst dagegen.</a:t>
              </a:r>
            </a:p>
          </p:txBody>
        </p:sp>
        <p:grpSp>
          <p:nvGrpSpPr>
            <p:cNvPr id="17412" name="Group 2053">
              <a:extLst>
                <a:ext uri="{FF2B5EF4-FFF2-40B4-BE49-F238E27FC236}">
                  <a16:creationId xmlns:a16="http://schemas.microsoft.com/office/drawing/2014/main" id="{84D74E2E-88E6-28FF-FAEF-4EEE13E09F0A}"/>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D9568151-05E0-BFFD-9C4D-9CE9B034A734}"/>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Grundfragen</a:t>
                </a:r>
                <a:r>
                  <a:rPr lang="en-US" altLang="de-DE" sz="2800" b="1" dirty="0">
                    <a:solidFill>
                      <a:srgbClr val="FFCC00"/>
                    </a:solidFill>
                    <a:effectLst>
                      <a:outerShdw blurRad="38100" dist="38100" dir="2700000" algn="tl">
                        <a:srgbClr val="000000"/>
                      </a:outerShdw>
                    </a:effectLst>
                    <a:latin typeface="Arial" panose="020B0604020202020204" pitchFamily="34" charset="0"/>
                  </a:rPr>
                  <a:t> der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Therapie</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17414" name="Picture 2052" descr="Image_ka201">
                <a:extLst>
                  <a:ext uri="{FF2B5EF4-FFF2-40B4-BE49-F238E27FC236}">
                    <a16:creationId xmlns:a16="http://schemas.microsoft.com/office/drawing/2014/main" id="{D046E146-BD46-8F28-009D-C33150AA5639}"/>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34" name="Group 2055">
            <a:extLst>
              <a:ext uri="{FF2B5EF4-FFF2-40B4-BE49-F238E27FC236}">
                <a16:creationId xmlns:a16="http://schemas.microsoft.com/office/drawing/2014/main" id="{1410C16B-A8AD-C6F9-ECA8-6B3704E9C957}"/>
              </a:ext>
            </a:extLst>
          </p:cNvPr>
          <p:cNvGrpSpPr>
            <a:grpSpLocks/>
          </p:cNvGrpSpPr>
          <p:nvPr/>
        </p:nvGrpSpPr>
        <p:grpSpPr bwMode="auto">
          <a:xfrm>
            <a:off x="88900" y="107950"/>
            <a:ext cx="10077450" cy="6200775"/>
            <a:chOff x="56" y="68"/>
            <a:chExt cx="6348" cy="3906"/>
          </a:xfrm>
        </p:grpSpPr>
        <p:sp>
          <p:nvSpPr>
            <p:cNvPr id="18435" name="Text Box 2051">
              <a:extLst>
                <a:ext uri="{FF2B5EF4-FFF2-40B4-BE49-F238E27FC236}">
                  <a16:creationId xmlns:a16="http://schemas.microsoft.com/office/drawing/2014/main" id="{95353302-9530-E7E3-2CD0-5221E9CA3621}"/>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Viele  Leitlinien stellen kurative bzw. lebenserhaltende Therapie und Palliativtherapie als alternative bzw. aufeinander folgende Konzepte dar. Dabei wird die Palliativtherapie fast immer der unmittelbaren Sterbephase vorbehalten. Tatsächlich aber ist das Hauptziel der Palliativtherapie-Symptomlinderung-auch für frühere Krankheitsphasen von Bedeutung.</a:t>
              </a:r>
            </a:p>
          </p:txBody>
        </p:sp>
        <p:grpSp>
          <p:nvGrpSpPr>
            <p:cNvPr id="18436" name="Group 2053">
              <a:extLst>
                <a:ext uri="{FF2B5EF4-FFF2-40B4-BE49-F238E27FC236}">
                  <a16:creationId xmlns:a16="http://schemas.microsoft.com/office/drawing/2014/main" id="{885052E6-365B-6208-B04D-88D6CF170B72}"/>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A62FFBF9-606F-1E5C-3A70-72751BDCD9A8}"/>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Grundfragen</a:t>
                </a:r>
                <a:r>
                  <a:rPr lang="en-US" altLang="de-DE" sz="2800" b="1" dirty="0">
                    <a:solidFill>
                      <a:srgbClr val="FFCC00"/>
                    </a:solidFill>
                    <a:effectLst>
                      <a:outerShdw blurRad="38100" dist="38100" dir="2700000" algn="tl">
                        <a:srgbClr val="000000"/>
                      </a:outerShdw>
                    </a:effectLst>
                    <a:latin typeface="Arial" panose="020B0604020202020204" pitchFamily="34" charset="0"/>
                  </a:rPr>
                  <a:t> der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Therapie</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18438" name="Picture 2052" descr="Image_ka201">
                <a:extLst>
                  <a:ext uri="{FF2B5EF4-FFF2-40B4-BE49-F238E27FC236}">
                    <a16:creationId xmlns:a16="http://schemas.microsoft.com/office/drawing/2014/main" id="{F7D48E9A-59B7-4E17-7B51-05267D6ED07B}"/>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9">
            <a:extLst>
              <a:ext uri="{FF2B5EF4-FFF2-40B4-BE49-F238E27FC236}">
                <a16:creationId xmlns:a16="http://schemas.microsoft.com/office/drawing/2014/main" id="{F15F9F1D-4307-49FA-B45F-2F29E3A2330B}"/>
              </a:ext>
            </a:extLst>
          </p:cNvPr>
          <p:cNvGrpSpPr>
            <a:grpSpLocks/>
          </p:cNvGrpSpPr>
          <p:nvPr/>
        </p:nvGrpSpPr>
        <p:grpSpPr bwMode="auto">
          <a:xfrm>
            <a:off x="88900" y="107950"/>
            <a:ext cx="10077450" cy="6478588"/>
            <a:chOff x="56" y="68"/>
            <a:chExt cx="6348" cy="4081"/>
          </a:xfrm>
        </p:grpSpPr>
        <p:sp>
          <p:nvSpPr>
            <p:cNvPr id="19460" name="Text Box 3">
              <a:extLst>
                <a:ext uri="{FF2B5EF4-FFF2-40B4-BE49-F238E27FC236}">
                  <a16:creationId xmlns:a16="http://schemas.microsoft.com/office/drawing/2014/main" id="{0024F665-7D94-B4FB-0ED0-E23347493915}"/>
                </a:ext>
              </a:extLst>
            </p:cNvPr>
            <p:cNvSpPr txBox="1">
              <a:spLocks noChangeArrowheads="1"/>
            </p:cNvSpPr>
            <p:nvPr/>
          </p:nvSpPr>
          <p:spPr bwMode="auto">
            <a:xfrm>
              <a:off x="102" y="1246"/>
              <a:ext cx="6246" cy="2903"/>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Regelmäßige Einnahme zu festen Zeitpunkten</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Zusätzliche Bedarfsmedikation festlegen</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Vorgehen nach WHO Stufenschema Schmerztherapie</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Gabe nach dem Prinzip der Antizipation</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Ausreichende Dosierung wählen !!!</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Möglichst einfache Applikationsform wählen</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Regelmäßige Überprüfung der Wirksamkeit</a:t>
              </a:r>
            </a:p>
          </p:txBody>
        </p:sp>
        <p:sp>
          <p:nvSpPr>
            <p:cNvPr id="19461" name="Text Box 6">
              <a:extLst>
                <a:ext uri="{FF2B5EF4-FFF2-40B4-BE49-F238E27FC236}">
                  <a16:creationId xmlns:a16="http://schemas.microsoft.com/office/drawing/2014/main" id="{7749791A-9FE7-F8C6-6310-88FF61C3B120}"/>
                </a:ext>
              </a:extLst>
            </p:cNvPr>
            <p:cNvSpPr txBox="1">
              <a:spLocks noChangeArrowheads="1"/>
            </p:cNvSpPr>
            <p:nvPr/>
          </p:nvSpPr>
          <p:spPr bwMode="auto">
            <a:xfrm>
              <a:off x="102" y="793"/>
              <a:ext cx="6246" cy="340"/>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nchor="ctr"/>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CC66"/>
                </a:buClr>
                <a:buFont typeface="Wingdings" panose="05000000000000000000" pitchFamily="2" charset="2"/>
                <a:buNone/>
              </a:pPr>
              <a:r>
                <a:rPr lang="de-DE" altLang="de-DE" b="1">
                  <a:solidFill>
                    <a:schemeClr val="bg1"/>
                  </a:solidFill>
                  <a:latin typeface="Arial" panose="020B0604020202020204" pitchFamily="34" charset="0"/>
                </a:rPr>
                <a:t> </a:t>
              </a:r>
              <a:r>
                <a:rPr lang="de-DE" altLang="de-DE" b="1" u="sng">
                  <a:solidFill>
                    <a:srgbClr val="FFFF00"/>
                  </a:solidFill>
                  <a:latin typeface="Arial" panose="020B0604020202020204" pitchFamily="34" charset="0"/>
                </a:rPr>
                <a:t>Medikamentöse Schmerztherapie</a:t>
              </a:r>
            </a:p>
          </p:txBody>
        </p:sp>
        <p:grpSp>
          <p:nvGrpSpPr>
            <p:cNvPr id="19462" name="Group 8">
              <a:extLst>
                <a:ext uri="{FF2B5EF4-FFF2-40B4-BE49-F238E27FC236}">
                  <a16:creationId xmlns:a16="http://schemas.microsoft.com/office/drawing/2014/main" id="{E7E394F3-D052-3044-D766-4B7CC4EA3C82}"/>
                </a:ext>
              </a:extLst>
            </p:cNvPr>
            <p:cNvGrpSpPr>
              <a:grpSpLocks/>
            </p:cNvGrpSpPr>
            <p:nvPr/>
          </p:nvGrpSpPr>
          <p:grpSpPr bwMode="auto">
            <a:xfrm>
              <a:off x="56" y="68"/>
              <a:ext cx="6348" cy="692"/>
              <a:chOff x="56" y="68"/>
              <a:chExt cx="6348" cy="692"/>
            </a:xfrm>
          </p:grpSpPr>
          <p:sp>
            <p:nvSpPr>
              <p:cNvPr id="325634" name="Text Box 2">
                <a:extLst>
                  <a:ext uri="{FF2B5EF4-FFF2-40B4-BE49-F238E27FC236}">
                    <a16:creationId xmlns:a16="http://schemas.microsoft.com/office/drawing/2014/main" id="{4E763133-21DB-F7BF-3D96-47ED19D29BCE}"/>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Therapie ausgewählter Symptome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19464" name="Picture 7" descr="Image_ka201">
                <a:extLst>
                  <a:ext uri="{FF2B5EF4-FFF2-40B4-BE49-F238E27FC236}">
                    <a16:creationId xmlns:a16="http://schemas.microsoft.com/office/drawing/2014/main" id="{B95B6F23-114F-508B-9789-F04BEA427200}"/>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459" name="Rectangle 10">
            <a:extLst>
              <a:ext uri="{FF2B5EF4-FFF2-40B4-BE49-F238E27FC236}">
                <a16:creationId xmlns:a16="http://schemas.microsoft.com/office/drawing/2014/main" id="{E42D456F-C1CE-722E-1406-DAF3DA123AD3}"/>
              </a:ext>
            </a:extLst>
          </p:cNvPr>
          <p:cNvSpPr>
            <a:spLocks noGrp="1" noChangeArrowheads="1"/>
          </p:cNvSpPr>
          <p:nvPr>
            <p:ph type="title" idx="4294967295"/>
          </p:nvPr>
        </p:nvSpPr>
        <p:spPr/>
        <p:txBody>
          <a:bodyPr/>
          <a:lstStyle/>
          <a:p>
            <a:pPr eaLnBrk="1" hangingPunct="1"/>
            <a:r>
              <a:rPr lang="de-DE" altLang="de-DE"/>
              <a:t> </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a:extLst>
              <a:ext uri="{FF2B5EF4-FFF2-40B4-BE49-F238E27FC236}">
                <a16:creationId xmlns:a16="http://schemas.microsoft.com/office/drawing/2014/main" id="{1A247E80-BCFE-B531-11E8-DF5A17903C26}"/>
              </a:ext>
            </a:extLst>
          </p:cNvPr>
          <p:cNvGrpSpPr>
            <a:grpSpLocks/>
          </p:cNvGrpSpPr>
          <p:nvPr/>
        </p:nvGrpSpPr>
        <p:grpSpPr bwMode="auto">
          <a:xfrm>
            <a:off x="88900" y="107950"/>
            <a:ext cx="10077450" cy="4976813"/>
            <a:chOff x="56" y="68"/>
            <a:chExt cx="6348" cy="3135"/>
          </a:xfrm>
        </p:grpSpPr>
        <p:sp>
          <p:nvSpPr>
            <p:cNvPr id="20483" name="Text Box 3">
              <a:extLst>
                <a:ext uri="{FF2B5EF4-FFF2-40B4-BE49-F238E27FC236}">
                  <a16:creationId xmlns:a16="http://schemas.microsoft.com/office/drawing/2014/main" id="{B30C329C-CC8A-1105-858A-462BEE009ACC}"/>
                </a:ext>
              </a:extLst>
            </p:cNvPr>
            <p:cNvSpPr txBox="1">
              <a:spLocks noChangeArrowheads="1"/>
            </p:cNvSpPr>
            <p:nvPr/>
          </p:nvSpPr>
          <p:spPr bwMode="auto">
            <a:xfrm>
              <a:off x="102" y="1570"/>
              <a:ext cx="6246" cy="1633"/>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rgbClr val="CCFFFF">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0000"/>
                </a:lnSpc>
                <a:spcBef>
                  <a:spcPct val="0"/>
                </a:spcBef>
                <a:buClr>
                  <a:srgbClr val="FFCC00"/>
                </a:buClr>
                <a:buFont typeface="Wingdings" panose="05000000000000000000" pitchFamily="2" charset="2"/>
                <a:buNone/>
              </a:pPr>
              <a:r>
                <a:rPr lang="de-DE" altLang="de-DE" sz="2800">
                  <a:solidFill>
                    <a:schemeClr val="bg1"/>
                  </a:solidFill>
                  <a:latin typeface="Arial" panose="020B0604020202020204" pitchFamily="34" charset="0"/>
                </a:rPr>
                <a:t>	</a:t>
              </a:r>
            </a:p>
            <a:p>
              <a:pPr eaLnBrk="1" hangingPunct="1">
                <a:lnSpc>
                  <a:spcPct val="150000"/>
                </a:lnSpc>
                <a:spcBef>
                  <a:spcPct val="0"/>
                </a:spcBef>
                <a:buClr>
                  <a:srgbClr val="FFCC00"/>
                </a:buClr>
                <a:buFont typeface="Wingdings" panose="05000000000000000000" pitchFamily="2" charset="2"/>
                <a:buNone/>
              </a:pPr>
              <a:r>
                <a:rPr lang="de-DE" altLang="de-DE" sz="2800">
                  <a:solidFill>
                    <a:schemeClr val="bg1"/>
                  </a:solidFill>
                  <a:latin typeface="Arial" panose="020B0604020202020204" pitchFamily="34" charset="0"/>
                </a:rPr>
                <a:t>	Die Gabe von Analgetika erst und ausschließlich beim 	Auftreten von Schmerzen ist überholt und Ausdruck einer 	insuffizienten Schmerztherapie !!!</a:t>
              </a:r>
            </a:p>
          </p:txBody>
        </p:sp>
        <p:sp>
          <p:nvSpPr>
            <p:cNvPr id="20484" name="Text Box 5">
              <a:extLst>
                <a:ext uri="{FF2B5EF4-FFF2-40B4-BE49-F238E27FC236}">
                  <a16:creationId xmlns:a16="http://schemas.microsoft.com/office/drawing/2014/main" id="{AE531450-EE11-F442-46A7-A163D07063B9}"/>
                </a:ext>
              </a:extLst>
            </p:cNvPr>
            <p:cNvSpPr txBox="1">
              <a:spLocks noChangeArrowheads="1"/>
            </p:cNvSpPr>
            <p:nvPr/>
          </p:nvSpPr>
          <p:spPr bwMode="auto">
            <a:xfrm>
              <a:off x="102" y="793"/>
              <a:ext cx="6246" cy="340"/>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nchor="ctr"/>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CC66"/>
                </a:buClr>
                <a:buFont typeface="Wingdings" panose="05000000000000000000" pitchFamily="2" charset="2"/>
                <a:buNone/>
              </a:pPr>
              <a:r>
                <a:rPr lang="de-DE" altLang="de-DE" b="1">
                  <a:solidFill>
                    <a:schemeClr val="bg1"/>
                  </a:solidFill>
                  <a:latin typeface="Arial" panose="020B0604020202020204" pitchFamily="34" charset="0"/>
                </a:rPr>
                <a:t> </a:t>
              </a:r>
              <a:r>
                <a:rPr lang="de-DE" altLang="de-DE" b="1" u="sng">
                  <a:solidFill>
                    <a:srgbClr val="FFFF00"/>
                  </a:solidFill>
                  <a:latin typeface="Arial" panose="020B0604020202020204" pitchFamily="34" charset="0"/>
                </a:rPr>
                <a:t>Medikamentöse Schmerztherapie</a:t>
              </a:r>
            </a:p>
          </p:txBody>
        </p:sp>
        <p:grpSp>
          <p:nvGrpSpPr>
            <p:cNvPr id="20485" name="Group 7">
              <a:extLst>
                <a:ext uri="{FF2B5EF4-FFF2-40B4-BE49-F238E27FC236}">
                  <a16:creationId xmlns:a16="http://schemas.microsoft.com/office/drawing/2014/main" id="{AA139729-6E65-00BB-7755-41733A04F213}"/>
                </a:ext>
              </a:extLst>
            </p:cNvPr>
            <p:cNvGrpSpPr>
              <a:grpSpLocks/>
            </p:cNvGrpSpPr>
            <p:nvPr/>
          </p:nvGrpSpPr>
          <p:grpSpPr bwMode="auto">
            <a:xfrm>
              <a:off x="56" y="68"/>
              <a:ext cx="6348" cy="692"/>
              <a:chOff x="56" y="68"/>
              <a:chExt cx="6348" cy="692"/>
            </a:xfrm>
          </p:grpSpPr>
          <p:sp>
            <p:nvSpPr>
              <p:cNvPr id="326658" name="Text Box 2">
                <a:extLst>
                  <a:ext uri="{FF2B5EF4-FFF2-40B4-BE49-F238E27FC236}">
                    <a16:creationId xmlns:a16="http://schemas.microsoft.com/office/drawing/2014/main" id="{1E1557A7-0286-898D-77F5-BBEDF44192F4}"/>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Therapie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ausgewählter</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Symptome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20487" name="Picture 6" descr="Image_ka201">
                <a:extLst>
                  <a:ext uri="{FF2B5EF4-FFF2-40B4-BE49-F238E27FC236}">
                    <a16:creationId xmlns:a16="http://schemas.microsoft.com/office/drawing/2014/main" id="{8455A543-C875-2627-30B0-E1AE428C064A}"/>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6" name="Group 2055">
            <a:extLst>
              <a:ext uri="{FF2B5EF4-FFF2-40B4-BE49-F238E27FC236}">
                <a16:creationId xmlns:a16="http://schemas.microsoft.com/office/drawing/2014/main" id="{0B4778FE-1262-F511-963D-28404ED6CC55}"/>
              </a:ext>
            </a:extLst>
          </p:cNvPr>
          <p:cNvGrpSpPr>
            <a:grpSpLocks/>
          </p:cNvGrpSpPr>
          <p:nvPr/>
        </p:nvGrpSpPr>
        <p:grpSpPr bwMode="auto">
          <a:xfrm>
            <a:off x="88900" y="107950"/>
            <a:ext cx="10077450" cy="6200775"/>
            <a:chOff x="56" y="68"/>
            <a:chExt cx="6348" cy="3906"/>
          </a:xfrm>
        </p:grpSpPr>
        <p:sp>
          <p:nvSpPr>
            <p:cNvPr id="21507" name="Text Box 2051">
              <a:extLst>
                <a:ext uri="{FF2B5EF4-FFF2-40B4-BE49-F238E27FC236}">
                  <a16:creationId xmlns:a16="http://schemas.microsoft.com/office/drawing/2014/main" id="{15F0EB94-B081-FA7F-3B40-25650C1507C2}"/>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parenterale Ernährung/ Flüssigkeitsgabe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Ernährung/ Flüssigkeitsgabe via PEG</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Transfusionen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antibiot. Therapie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Beatmung, Dialyse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Behandlung hinzutretender Krankheiten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Terminale Analgosedierung</a:t>
              </a:r>
            </a:p>
          </p:txBody>
        </p:sp>
        <p:grpSp>
          <p:nvGrpSpPr>
            <p:cNvPr id="21508" name="Group 2053">
              <a:extLst>
                <a:ext uri="{FF2B5EF4-FFF2-40B4-BE49-F238E27FC236}">
                  <a16:creationId xmlns:a16="http://schemas.microsoft.com/office/drawing/2014/main" id="{54ACA5E6-C06D-E5BE-1278-8F3FD96A2C0F}"/>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92A4F2B3-EFA0-28FB-1F9E-AFBA34B4BB16}"/>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Beispiele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fürTherapiebegrenzung</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21510" name="Picture 2052" descr="Image_ka201">
                <a:extLst>
                  <a:ext uri="{FF2B5EF4-FFF2-40B4-BE49-F238E27FC236}">
                    <a16:creationId xmlns:a16="http://schemas.microsoft.com/office/drawing/2014/main" id="{B274BF81-E31E-B8E6-15D5-C08DF661FC9E}"/>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8" name="Group 7">
            <a:extLst>
              <a:ext uri="{FF2B5EF4-FFF2-40B4-BE49-F238E27FC236}">
                <a16:creationId xmlns:a16="http://schemas.microsoft.com/office/drawing/2014/main" id="{74166F9F-E024-24C5-56A6-6A2B0EC24E46}"/>
              </a:ext>
            </a:extLst>
          </p:cNvPr>
          <p:cNvGrpSpPr>
            <a:grpSpLocks/>
          </p:cNvGrpSpPr>
          <p:nvPr/>
        </p:nvGrpSpPr>
        <p:grpSpPr bwMode="auto">
          <a:xfrm>
            <a:off x="88900" y="107950"/>
            <a:ext cx="10077450" cy="5811838"/>
            <a:chOff x="56" y="68"/>
            <a:chExt cx="6348" cy="3661"/>
          </a:xfrm>
        </p:grpSpPr>
        <p:sp>
          <p:nvSpPr>
            <p:cNvPr id="4099" name="Text Box 4">
              <a:extLst>
                <a:ext uri="{FF2B5EF4-FFF2-40B4-BE49-F238E27FC236}">
                  <a16:creationId xmlns:a16="http://schemas.microsoft.com/office/drawing/2014/main" id="{2F0224C6-E84C-92FC-03E1-2359A6C210C5}"/>
                </a:ext>
              </a:extLst>
            </p:cNvPr>
            <p:cNvSpPr txBox="1">
              <a:spLocks noChangeArrowheads="1"/>
            </p:cNvSpPr>
            <p:nvPr/>
          </p:nvSpPr>
          <p:spPr bwMode="auto">
            <a:xfrm>
              <a:off x="102" y="906"/>
              <a:ext cx="6246"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FontTx/>
                <a:buNone/>
              </a:pPr>
              <a:r>
                <a:rPr lang="de-DE" altLang="de-DE">
                  <a:solidFill>
                    <a:schemeClr val="bg1"/>
                  </a:solidFill>
                  <a:latin typeface="Arial" panose="020B0604020202020204" pitchFamily="34" charset="0"/>
                </a:rPr>
                <a:t>Palliativmedizin ist die Behandlung von Patienten </a:t>
              </a:r>
            </a:p>
            <a:p>
              <a:pPr eaLnBrk="1" hangingPunct="1">
                <a:lnSpc>
                  <a:spcPct val="180000"/>
                </a:lnSpc>
                <a:spcBef>
                  <a:spcPct val="0"/>
                </a:spcBef>
                <a:buFontTx/>
                <a:buNone/>
              </a:pPr>
              <a:r>
                <a:rPr lang="de-DE" altLang="de-DE">
                  <a:solidFill>
                    <a:schemeClr val="bg1"/>
                  </a:solidFill>
                  <a:latin typeface="Arial" panose="020B0604020202020204" pitchFamily="34" charset="0"/>
                </a:rPr>
                <a:t>mit einer nicht heilbaren und weit fortgeschrittenen Erkrankung mit begrenzter Lebenserwartung, für die das Hauptziel die Erhaltung der Lebensqualität ist.</a:t>
              </a:r>
            </a:p>
          </p:txBody>
        </p:sp>
        <p:grpSp>
          <p:nvGrpSpPr>
            <p:cNvPr id="4100" name="Group 6">
              <a:extLst>
                <a:ext uri="{FF2B5EF4-FFF2-40B4-BE49-F238E27FC236}">
                  <a16:creationId xmlns:a16="http://schemas.microsoft.com/office/drawing/2014/main" id="{3D95A116-0351-1249-788C-A495B401DF76}"/>
                </a:ext>
              </a:extLst>
            </p:cNvPr>
            <p:cNvGrpSpPr>
              <a:grpSpLocks/>
            </p:cNvGrpSpPr>
            <p:nvPr/>
          </p:nvGrpSpPr>
          <p:grpSpPr bwMode="auto">
            <a:xfrm>
              <a:off x="56" y="68"/>
              <a:ext cx="6348" cy="692"/>
              <a:chOff x="56" y="68"/>
              <a:chExt cx="6348" cy="692"/>
            </a:xfrm>
          </p:grpSpPr>
          <p:sp>
            <p:nvSpPr>
              <p:cNvPr id="322562" name="Text Box 2">
                <a:extLst>
                  <a:ext uri="{FF2B5EF4-FFF2-40B4-BE49-F238E27FC236}">
                    <a16:creationId xmlns:a16="http://schemas.microsoft.com/office/drawing/2014/main" id="{1FB38F9C-F0D3-9075-CC4C-0B6D0DAFF30B}"/>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rPr>
                  <a:t>Palliativmedizin</a:t>
                </a:r>
                <a:endParaRPr lang="de-DE" sz="3600" b="1">
                  <a:solidFill>
                    <a:srgbClr val="FFFF00"/>
                  </a:solidFill>
                  <a:effectLst>
                    <a:outerShdw blurRad="38100" dist="38100" dir="2700000" algn="tl">
                      <a:srgbClr val="000000"/>
                    </a:outerShdw>
                  </a:effectLst>
                  <a:latin typeface="Arial" charset="0"/>
                </a:endParaRPr>
              </a:p>
              <a:p>
                <a:pPr algn="ctr">
                  <a:spcBef>
                    <a:spcPct val="5000"/>
                  </a:spcBef>
                  <a:defRPr/>
                </a:pPr>
                <a:r>
                  <a:rPr lang="en-US" sz="2800" b="1">
                    <a:solidFill>
                      <a:srgbClr val="FFCC00"/>
                    </a:solidFill>
                    <a:effectLst>
                      <a:outerShdw blurRad="38100" dist="38100" dir="2700000" algn="tl">
                        <a:srgbClr val="000000"/>
                      </a:outerShdw>
                    </a:effectLst>
                    <a:latin typeface="Arial" charset="0"/>
                  </a:rPr>
                  <a:t> Definition nach DGP </a:t>
                </a:r>
                <a:endParaRPr lang="de-DE" sz="2800" b="1">
                  <a:solidFill>
                    <a:srgbClr val="FFCC00"/>
                  </a:solidFill>
                  <a:effectLst>
                    <a:outerShdw blurRad="38100" dist="38100" dir="2700000" algn="tl">
                      <a:srgbClr val="000000"/>
                    </a:outerShdw>
                  </a:effectLst>
                  <a:latin typeface="Arial" charset="0"/>
                </a:endParaRPr>
              </a:p>
            </p:txBody>
          </p:sp>
          <p:pic>
            <p:nvPicPr>
              <p:cNvPr id="4102" name="Picture 5" descr="Image_ka201">
                <a:extLst>
                  <a:ext uri="{FF2B5EF4-FFF2-40B4-BE49-F238E27FC236}">
                    <a16:creationId xmlns:a16="http://schemas.microsoft.com/office/drawing/2014/main" id="{3F73318B-9D74-6BEA-EFCA-36515C81CD62}"/>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Group 2055">
            <a:extLst>
              <a:ext uri="{FF2B5EF4-FFF2-40B4-BE49-F238E27FC236}">
                <a16:creationId xmlns:a16="http://schemas.microsoft.com/office/drawing/2014/main" id="{A67B20A5-66DA-7D1E-E99B-0E483D9CBDAA}"/>
              </a:ext>
            </a:extLst>
          </p:cNvPr>
          <p:cNvGrpSpPr>
            <a:grpSpLocks/>
          </p:cNvGrpSpPr>
          <p:nvPr/>
        </p:nvGrpSpPr>
        <p:grpSpPr bwMode="auto">
          <a:xfrm>
            <a:off x="88900" y="107950"/>
            <a:ext cx="10077450" cy="6200775"/>
            <a:chOff x="56" y="68"/>
            <a:chExt cx="6348" cy="3906"/>
          </a:xfrm>
        </p:grpSpPr>
        <p:sp>
          <p:nvSpPr>
            <p:cNvPr id="22531" name="Text Box 2051">
              <a:extLst>
                <a:ext uri="{FF2B5EF4-FFF2-40B4-BE49-F238E27FC236}">
                  <a16:creationId xmlns:a16="http://schemas.microsoft.com/office/drawing/2014/main" id="{A9D2634F-7B5F-2DA8-F280-B20C34E2FD41}"/>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„Essen geben heißt Leben geben“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„Man darf Patienten nicht verhungern und verdursten 	lassen“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„Zu spät begonnen und zu spät beendet“</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Beendigung ist häufiges Thema bei onkologischen und 	nichtonkologischen Patienten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Definitiv lebens- und damit evtl. leidensverlängernd</a:t>
              </a:r>
            </a:p>
          </p:txBody>
        </p:sp>
        <p:grpSp>
          <p:nvGrpSpPr>
            <p:cNvPr id="22532" name="Group 2053">
              <a:extLst>
                <a:ext uri="{FF2B5EF4-FFF2-40B4-BE49-F238E27FC236}">
                  <a16:creationId xmlns:a16="http://schemas.microsoft.com/office/drawing/2014/main" id="{EE75F9AA-D74B-2D10-7F5B-7A23CCA47B93}"/>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F4382519-2F91-8482-D656-64973973FE76}"/>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Ernährung</a:t>
                </a:r>
                <a:r>
                  <a:rPr lang="en-US" altLang="de-DE" sz="2800" b="1" dirty="0">
                    <a:solidFill>
                      <a:srgbClr val="FFCC00"/>
                    </a:solidFill>
                    <a:effectLst>
                      <a:outerShdw blurRad="38100" dist="38100" dir="2700000" algn="tl">
                        <a:srgbClr val="000000"/>
                      </a:outerShdw>
                    </a:effectLst>
                    <a:latin typeface="Arial" panose="020B0604020202020204" pitchFamily="34" charset="0"/>
                  </a:rPr>
                  <a:t> und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Flüssigkeitsgabe</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22534" name="Picture 2052" descr="Image_ka201">
                <a:extLst>
                  <a:ext uri="{FF2B5EF4-FFF2-40B4-BE49-F238E27FC236}">
                    <a16:creationId xmlns:a16="http://schemas.microsoft.com/office/drawing/2014/main" id="{4241CE25-5CB2-96F0-D40F-057B773B762E}"/>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554" name="Group 2055">
            <a:extLst>
              <a:ext uri="{FF2B5EF4-FFF2-40B4-BE49-F238E27FC236}">
                <a16:creationId xmlns:a16="http://schemas.microsoft.com/office/drawing/2014/main" id="{5284FFF0-FF29-193D-1438-7413E2234DCF}"/>
              </a:ext>
            </a:extLst>
          </p:cNvPr>
          <p:cNvGrpSpPr>
            <a:grpSpLocks/>
          </p:cNvGrpSpPr>
          <p:nvPr/>
        </p:nvGrpSpPr>
        <p:grpSpPr bwMode="auto">
          <a:xfrm>
            <a:off x="88900" y="107950"/>
            <a:ext cx="10077450" cy="6200775"/>
            <a:chOff x="56" y="68"/>
            <a:chExt cx="6348" cy="3906"/>
          </a:xfrm>
        </p:grpSpPr>
        <p:sp>
          <p:nvSpPr>
            <p:cNvPr id="23555" name="Text Box 2051">
              <a:extLst>
                <a:ext uri="{FF2B5EF4-FFF2-40B4-BE49-F238E27FC236}">
                  <a16:creationId xmlns:a16="http://schemas.microsoft.com/office/drawing/2014/main" id="{BE019942-21F5-EC93-3B06-69E0E02E1330}"/>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Lebenserwartung und Symptomlast der 	Grunderkrankung?</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Leidet der Patient (in der Terminalphase) bei  fehlender 	Flüssigkeitszufuhr? Oder leidet er durch sie?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Die Mehrheit der Palliativmediziner geht davon aus, dass 	häufige Mundpflege/befeuchtung das subjektive 	Durstgefühl am besten lindert</a:t>
              </a:r>
            </a:p>
          </p:txBody>
        </p:sp>
        <p:grpSp>
          <p:nvGrpSpPr>
            <p:cNvPr id="23556" name="Group 2053">
              <a:extLst>
                <a:ext uri="{FF2B5EF4-FFF2-40B4-BE49-F238E27FC236}">
                  <a16:creationId xmlns:a16="http://schemas.microsoft.com/office/drawing/2014/main" id="{74DAB960-2AD2-A77E-E758-CFC50FA8D898}"/>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0EB650D6-FC4D-E8B9-982B-790D3A6847FD}"/>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Ernährung</a:t>
                </a:r>
                <a:r>
                  <a:rPr lang="en-US" altLang="de-DE" sz="2800" b="1" dirty="0">
                    <a:solidFill>
                      <a:srgbClr val="FFCC00"/>
                    </a:solidFill>
                    <a:effectLst>
                      <a:outerShdw blurRad="38100" dist="38100" dir="2700000" algn="tl">
                        <a:srgbClr val="000000"/>
                      </a:outerShdw>
                    </a:effectLst>
                    <a:latin typeface="Arial" panose="020B0604020202020204" pitchFamily="34" charset="0"/>
                  </a:rPr>
                  <a:t> und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Flüssigkeitsgabe</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23558" name="Picture 2052" descr="Image_ka201">
                <a:extLst>
                  <a:ext uri="{FF2B5EF4-FFF2-40B4-BE49-F238E27FC236}">
                    <a16:creationId xmlns:a16="http://schemas.microsoft.com/office/drawing/2014/main" id="{CAFBA62F-E7F8-6A54-EB2A-337C5959E161}"/>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8" name="Group 2055">
            <a:extLst>
              <a:ext uri="{FF2B5EF4-FFF2-40B4-BE49-F238E27FC236}">
                <a16:creationId xmlns:a16="http://schemas.microsoft.com/office/drawing/2014/main" id="{B22BC963-2116-C316-A685-8E932255AD1C}"/>
              </a:ext>
            </a:extLst>
          </p:cNvPr>
          <p:cNvGrpSpPr>
            <a:grpSpLocks/>
          </p:cNvGrpSpPr>
          <p:nvPr/>
        </p:nvGrpSpPr>
        <p:grpSpPr bwMode="auto">
          <a:xfrm>
            <a:off x="88900" y="107950"/>
            <a:ext cx="10077450" cy="6200775"/>
            <a:chOff x="56" y="68"/>
            <a:chExt cx="6348" cy="3906"/>
          </a:xfrm>
        </p:grpSpPr>
        <p:sp>
          <p:nvSpPr>
            <p:cNvPr id="24579" name="Text Box 2051">
              <a:extLst>
                <a:ext uri="{FF2B5EF4-FFF2-40B4-BE49-F238E27FC236}">
                  <a16:creationId xmlns:a16="http://schemas.microsoft.com/office/drawing/2014/main" id="{D993AD67-1452-6359-523D-A3E1560D8E40}"/>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Was will der Patient?</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Sichere Indikation?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Lebenszeiterwartung? Lebensqualität?</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Gibt es eine zusätzliche Symptomlast durch die 	hinzutretende Erkrankung und kann ich diese sicher 	lindern?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Ist eine rein symptomatische Therapie evtl. ausreichend? </a:t>
              </a:r>
            </a:p>
          </p:txBody>
        </p:sp>
        <p:grpSp>
          <p:nvGrpSpPr>
            <p:cNvPr id="24580" name="Group 2053">
              <a:extLst>
                <a:ext uri="{FF2B5EF4-FFF2-40B4-BE49-F238E27FC236}">
                  <a16:creationId xmlns:a16="http://schemas.microsoft.com/office/drawing/2014/main" id="{6E810226-5906-6F68-53FE-3CEBD6261716}"/>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AFDE94B3-C566-0E43-EB58-CA50FDA06987}"/>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Antibiot. u. adjuvante Therapie</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24582" name="Picture 2052" descr="Image_ka201">
                <a:extLst>
                  <a:ext uri="{FF2B5EF4-FFF2-40B4-BE49-F238E27FC236}">
                    <a16:creationId xmlns:a16="http://schemas.microsoft.com/office/drawing/2014/main" id="{B61B9CEA-9582-0F95-3FAB-752C1CBCC1BF}"/>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02" name="Group 2055">
            <a:extLst>
              <a:ext uri="{FF2B5EF4-FFF2-40B4-BE49-F238E27FC236}">
                <a16:creationId xmlns:a16="http://schemas.microsoft.com/office/drawing/2014/main" id="{4566DCEB-6971-B4C0-DCDC-54778FD412B0}"/>
              </a:ext>
            </a:extLst>
          </p:cNvPr>
          <p:cNvGrpSpPr>
            <a:grpSpLocks/>
          </p:cNvGrpSpPr>
          <p:nvPr/>
        </p:nvGrpSpPr>
        <p:grpSpPr bwMode="auto">
          <a:xfrm>
            <a:off x="88900" y="107950"/>
            <a:ext cx="10077450" cy="6200775"/>
            <a:chOff x="56" y="68"/>
            <a:chExt cx="6348" cy="3906"/>
          </a:xfrm>
        </p:grpSpPr>
        <p:sp>
          <p:nvSpPr>
            <p:cNvPr id="25603" name="Text Box 2051">
              <a:extLst>
                <a:ext uri="{FF2B5EF4-FFF2-40B4-BE49-F238E27FC236}">
                  <a16:creationId xmlns:a16="http://schemas.microsoft.com/office/drawing/2014/main" id="{62DF819E-049A-191B-7C19-2C090ABCA0E2}"/>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Neubeginn in Palliativsituationen selten („Ich will an keine 	Maschine!“)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Die Beendigung einer langzeitigen Therapie muß mit 	Patienten und Angehörigen ohne Zeitdruck kommuniziert 	werden. Betroffene sind sich meist der Tatsache bewußt, 	daß eine Beendigung von Dialyse/ Beatmung rasch zum 	Tode führt</a:t>
              </a:r>
            </a:p>
          </p:txBody>
        </p:sp>
        <p:grpSp>
          <p:nvGrpSpPr>
            <p:cNvPr id="25604" name="Group 2053">
              <a:extLst>
                <a:ext uri="{FF2B5EF4-FFF2-40B4-BE49-F238E27FC236}">
                  <a16:creationId xmlns:a16="http://schemas.microsoft.com/office/drawing/2014/main" id="{4261A7E4-8A3F-915F-2D67-324FFA313743}"/>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386C3A96-12AC-0664-B125-1B88F476D8A8}"/>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Dialyse und Beatmung</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25606" name="Picture 2052" descr="Image_ka201">
                <a:extLst>
                  <a:ext uri="{FF2B5EF4-FFF2-40B4-BE49-F238E27FC236}">
                    <a16:creationId xmlns:a16="http://schemas.microsoft.com/office/drawing/2014/main" id="{E0FFF230-6AB4-DC9D-1039-181551A7B747}"/>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6" name="Group 2055">
            <a:extLst>
              <a:ext uri="{FF2B5EF4-FFF2-40B4-BE49-F238E27FC236}">
                <a16:creationId xmlns:a16="http://schemas.microsoft.com/office/drawing/2014/main" id="{57BCC265-2191-356C-892A-F24FE197EF1B}"/>
              </a:ext>
            </a:extLst>
          </p:cNvPr>
          <p:cNvGrpSpPr>
            <a:grpSpLocks/>
          </p:cNvGrpSpPr>
          <p:nvPr/>
        </p:nvGrpSpPr>
        <p:grpSpPr bwMode="auto">
          <a:xfrm>
            <a:off x="88900" y="107950"/>
            <a:ext cx="10077450" cy="6200775"/>
            <a:chOff x="56" y="68"/>
            <a:chExt cx="6348" cy="3906"/>
          </a:xfrm>
        </p:grpSpPr>
        <p:sp>
          <p:nvSpPr>
            <p:cNvPr id="26627" name="Text Box 2051">
              <a:extLst>
                <a:ext uri="{FF2B5EF4-FFF2-40B4-BE49-F238E27FC236}">
                  <a16:creationId xmlns:a16="http://schemas.microsoft.com/office/drawing/2014/main" id="{10C102C3-79EE-14B7-8A64-32A24AFF0129}"/>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CAVE: Fehleinschätzung der Lebensqualität durch den 	Arzt</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Bei Entscheidung des Pat. für eine Therapiebeendigung 	muß eine intensive Aufklärung über zu erwartende 	Symptome und deren Linderung erfolgen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Die Angst vor einem qualvollen Sterben ist häufig größer 	als die Angst vor dem Tod selbst</a:t>
              </a:r>
            </a:p>
          </p:txBody>
        </p:sp>
        <p:grpSp>
          <p:nvGrpSpPr>
            <p:cNvPr id="26628" name="Group 2053">
              <a:extLst>
                <a:ext uri="{FF2B5EF4-FFF2-40B4-BE49-F238E27FC236}">
                  <a16:creationId xmlns:a16="http://schemas.microsoft.com/office/drawing/2014/main" id="{A632F7DF-8C8A-2A9B-6755-819BD11BB2BA}"/>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1C6717CE-849A-000A-FE6B-114BF8C75932}"/>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Dialyse und Beatmung</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26630" name="Picture 2052" descr="Image_ka201">
                <a:extLst>
                  <a:ext uri="{FF2B5EF4-FFF2-40B4-BE49-F238E27FC236}">
                    <a16:creationId xmlns:a16="http://schemas.microsoft.com/office/drawing/2014/main" id="{2C242FE2-9189-1382-BF09-9A6676C42D3F}"/>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8F86D5F0-602E-774A-B391-331723A21F13}"/>
              </a:ext>
            </a:extLst>
          </p:cNvPr>
          <p:cNvGrpSpPr>
            <a:grpSpLocks/>
          </p:cNvGrpSpPr>
          <p:nvPr/>
        </p:nvGrpSpPr>
        <p:grpSpPr bwMode="auto">
          <a:xfrm>
            <a:off x="88900" y="107950"/>
            <a:ext cx="10077450" cy="6200775"/>
            <a:chOff x="56" y="68"/>
            <a:chExt cx="6348" cy="3906"/>
          </a:xfrm>
        </p:grpSpPr>
        <p:sp>
          <p:nvSpPr>
            <p:cNvPr id="27651" name="Text Box 3">
              <a:extLst>
                <a:ext uri="{FF2B5EF4-FFF2-40B4-BE49-F238E27FC236}">
                  <a16:creationId xmlns:a16="http://schemas.microsoft.com/office/drawing/2014/main" id="{A78D86AA-4D16-137D-2E31-037412B284C5}"/>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A.S. sind bewußte aktive Handlungen zur 	Lebensbeendigung ( i.d.R. bei Schwerstkranken und 	Sterbenden) - in Deutschland strafbar.</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Tötung auf Verlangen ist ebenso strafbar.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Beihilfe zum Suizid ist straffrei,  die BÄK lehnt sie in der 	ärztl. Berufsordnung ausdrücklich ab.</a:t>
              </a:r>
            </a:p>
          </p:txBody>
        </p:sp>
        <p:grpSp>
          <p:nvGrpSpPr>
            <p:cNvPr id="27652" name="Group 4">
              <a:extLst>
                <a:ext uri="{FF2B5EF4-FFF2-40B4-BE49-F238E27FC236}">
                  <a16:creationId xmlns:a16="http://schemas.microsoft.com/office/drawing/2014/main" id="{1A998322-4B8F-6621-3E41-A98C682AF9A3}"/>
                </a:ext>
              </a:extLst>
            </p:cNvPr>
            <p:cNvGrpSpPr>
              <a:grpSpLocks/>
            </p:cNvGrpSpPr>
            <p:nvPr/>
          </p:nvGrpSpPr>
          <p:grpSpPr bwMode="auto">
            <a:xfrm>
              <a:off x="56" y="68"/>
              <a:ext cx="6348" cy="692"/>
              <a:chOff x="56" y="68"/>
              <a:chExt cx="6348" cy="692"/>
            </a:xfrm>
          </p:grpSpPr>
          <p:sp>
            <p:nvSpPr>
              <p:cNvPr id="392197" name="Text Box 5">
                <a:extLst>
                  <a:ext uri="{FF2B5EF4-FFF2-40B4-BE49-F238E27FC236}">
                    <a16:creationId xmlns:a16="http://schemas.microsoft.com/office/drawing/2014/main" id="{4AE4F33E-B40B-5EA9-DA9D-CF1FCBB4B93D}"/>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rPr>
                  <a:t> Sterbehilfe</a:t>
                </a:r>
                <a:endParaRPr lang="de-DE" sz="3600" b="1">
                  <a:solidFill>
                    <a:srgbClr val="FFFF00"/>
                  </a:solidFill>
                  <a:effectLst>
                    <a:outerShdw blurRad="38100" dist="38100" dir="2700000" algn="tl">
                      <a:srgbClr val="000000"/>
                    </a:outerShdw>
                  </a:effectLst>
                  <a:latin typeface="Arial" charset="0"/>
                </a:endParaRPr>
              </a:p>
              <a:p>
                <a:pPr algn="ctr">
                  <a:spcBef>
                    <a:spcPct val="5000"/>
                  </a:spcBef>
                  <a:defRPr/>
                </a:pPr>
                <a:r>
                  <a:rPr lang="en-US" sz="2800" b="1">
                    <a:solidFill>
                      <a:srgbClr val="FFCC00"/>
                    </a:solidFill>
                    <a:effectLst>
                      <a:outerShdw blurRad="38100" dist="38100" dir="2700000" algn="tl">
                        <a:srgbClr val="000000"/>
                      </a:outerShdw>
                    </a:effectLst>
                    <a:latin typeface="Arial" charset="0"/>
                  </a:rPr>
                  <a:t> Definition/Juristische Bewertung  </a:t>
                </a:r>
                <a:endParaRPr lang="de-DE" sz="2800" b="1">
                  <a:solidFill>
                    <a:srgbClr val="FFCC00"/>
                  </a:solidFill>
                  <a:effectLst>
                    <a:outerShdw blurRad="38100" dist="38100" dir="2700000" algn="tl">
                      <a:srgbClr val="000000"/>
                    </a:outerShdw>
                  </a:effectLst>
                  <a:latin typeface="Arial" charset="0"/>
                </a:endParaRPr>
              </a:p>
            </p:txBody>
          </p:sp>
          <p:pic>
            <p:nvPicPr>
              <p:cNvPr id="27654" name="Picture 6" descr="Image_ka201">
                <a:extLst>
                  <a:ext uri="{FF2B5EF4-FFF2-40B4-BE49-F238E27FC236}">
                    <a16:creationId xmlns:a16="http://schemas.microsoft.com/office/drawing/2014/main" id="{526E1834-5594-F302-CB9E-B29DB4221C11}"/>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2DA2C58E-F810-B503-6CA9-299FF008F224}"/>
              </a:ext>
            </a:extLst>
          </p:cNvPr>
          <p:cNvGrpSpPr>
            <a:grpSpLocks/>
          </p:cNvGrpSpPr>
          <p:nvPr/>
        </p:nvGrpSpPr>
        <p:grpSpPr bwMode="auto">
          <a:xfrm>
            <a:off x="88900" y="107950"/>
            <a:ext cx="10077450" cy="6200775"/>
            <a:chOff x="56" y="68"/>
            <a:chExt cx="6348" cy="3906"/>
          </a:xfrm>
        </p:grpSpPr>
        <p:sp>
          <p:nvSpPr>
            <p:cNvPr id="28675" name="Text Box 3">
              <a:extLst>
                <a:ext uri="{FF2B5EF4-FFF2-40B4-BE49-F238E27FC236}">
                  <a16:creationId xmlns:a16="http://schemas.microsoft.com/office/drawing/2014/main" id="{8E5D0C1E-998B-FBE5-DD98-D1768286FA31}"/>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P.S. (auch „Sterbenlassen“) ist der Verzicht auf bzw. die 	Beendigung lebensverlängernder Maßnahmen. 	Einvernehmlich	bzw. bei Vorliegen einer 	entsprechenden 	Patientenverfügung immer möglich.</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Häufige Situation im Rahmen der Sterbebegleitung in der 	Palliativmedizin.</a:t>
              </a:r>
            </a:p>
          </p:txBody>
        </p:sp>
        <p:grpSp>
          <p:nvGrpSpPr>
            <p:cNvPr id="28676" name="Group 4">
              <a:extLst>
                <a:ext uri="{FF2B5EF4-FFF2-40B4-BE49-F238E27FC236}">
                  <a16:creationId xmlns:a16="http://schemas.microsoft.com/office/drawing/2014/main" id="{2983E9D7-B94C-10AB-3A3F-05058C4E2944}"/>
                </a:ext>
              </a:extLst>
            </p:cNvPr>
            <p:cNvGrpSpPr>
              <a:grpSpLocks/>
            </p:cNvGrpSpPr>
            <p:nvPr/>
          </p:nvGrpSpPr>
          <p:grpSpPr bwMode="auto">
            <a:xfrm>
              <a:off x="56" y="68"/>
              <a:ext cx="6348" cy="692"/>
              <a:chOff x="56" y="68"/>
              <a:chExt cx="6348" cy="692"/>
            </a:xfrm>
          </p:grpSpPr>
          <p:sp>
            <p:nvSpPr>
              <p:cNvPr id="373765" name="Text Box 5">
                <a:extLst>
                  <a:ext uri="{FF2B5EF4-FFF2-40B4-BE49-F238E27FC236}">
                    <a16:creationId xmlns:a16="http://schemas.microsoft.com/office/drawing/2014/main" id="{4AFC48D0-ACC9-42BF-512C-8196DE6D2F58}"/>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rPr>
                  <a:t>Passive Sterbehilfe</a:t>
                </a:r>
                <a:endParaRPr lang="de-DE" sz="3600" b="1">
                  <a:solidFill>
                    <a:srgbClr val="FFFF00"/>
                  </a:solidFill>
                  <a:effectLst>
                    <a:outerShdw blurRad="38100" dist="38100" dir="2700000" algn="tl">
                      <a:srgbClr val="000000"/>
                    </a:outerShdw>
                  </a:effectLst>
                  <a:latin typeface="Arial" charset="0"/>
                </a:endParaRPr>
              </a:p>
              <a:p>
                <a:pPr algn="ctr">
                  <a:spcBef>
                    <a:spcPct val="5000"/>
                  </a:spcBef>
                  <a:defRPr/>
                </a:pPr>
                <a:r>
                  <a:rPr lang="en-US" sz="2800" b="1">
                    <a:solidFill>
                      <a:srgbClr val="FFCC00"/>
                    </a:solidFill>
                    <a:effectLst>
                      <a:outerShdw blurRad="38100" dist="38100" dir="2700000" algn="tl">
                        <a:srgbClr val="000000"/>
                      </a:outerShdw>
                    </a:effectLst>
                    <a:latin typeface="Arial" charset="0"/>
                  </a:rPr>
                  <a:t> Definition/Juristische Bewertung  </a:t>
                </a:r>
                <a:endParaRPr lang="de-DE" sz="2800" b="1">
                  <a:solidFill>
                    <a:srgbClr val="FFCC00"/>
                  </a:solidFill>
                  <a:effectLst>
                    <a:outerShdw blurRad="38100" dist="38100" dir="2700000" algn="tl">
                      <a:srgbClr val="000000"/>
                    </a:outerShdw>
                  </a:effectLst>
                  <a:latin typeface="Arial" charset="0"/>
                </a:endParaRPr>
              </a:p>
            </p:txBody>
          </p:sp>
          <p:pic>
            <p:nvPicPr>
              <p:cNvPr id="28678" name="Picture 6" descr="Image_ka201">
                <a:extLst>
                  <a:ext uri="{FF2B5EF4-FFF2-40B4-BE49-F238E27FC236}">
                    <a16:creationId xmlns:a16="http://schemas.microsoft.com/office/drawing/2014/main" id="{2BB1DD49-4682-705B-8B1F-F1615B5EF428}"/>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696922D8-A6F3-4AC3-7375-21A014D45368}"/>
              </a:ext>
            </a:extLst>
          </p:cNvPr>
          <p:cNvGrpSpPr>
            <a:grpSpLocks/>
          </p:cNvGrpSpPr>
          <p:nvPr/>
        </p:nvGrpSpPr>
        <p:grpSpPr bwMode="auto">
          <a:xfrm>
            <a:off x="88900" y="107950"/>
            <a:ext cx="10077450" cy="6200775"/>
            <a:chOff x="56" y="68"/>
            <a:chExt cx="6348" cy="3906"/>
          </a:xfrm>
        </p:grpSpPr>
        <p:sp>
          <p:nvSpPr>
            <p:cNvPr id="29699" name="Text Box 3">
              <a:extLst>
                <a:ext uri="{FF2B5EF4-FFF2-40B4-BE49-F238E27FC236}">
                  <a16:creationId xmlns:a16="http://schemas.microsoft.com/office/drawing/2014/main" id="{88A14720-F8F8-A88A-A720-8F09AD8AFB9A}"/>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I.S. ist eine Therapie zur Symptomlinderung in der letzten 	Lebens-/Krankheitsphase mit dem Risiko der fakultativen 	Lebensverkürzung.</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Das viel diskutierte Risiko der Lebensverkürzung durch 	Morphium und/oder Sedativa besteht bei sachgerechter 	Anwendung nicht,neuere Studien belegen das Gegenteil.</a:t>
              </a:r>
            </a:p>
          </p:txBody>
        </p:sp>
        <p:grpSp>
          <p:nvGrpSpPr>
            <p:cNvPr id="29700" name="Group 4">
              <a:extLst>
                <a:ext uri="{FF2B5EF4-FFF2-40B4-BE49-F238E27FC236}">
                  <a16:creationId xmlns:a16="http://schemas.microsoft.com/office/drawing/2014/main" id="{4B577136-D34F-A600-3AE0-2D0CC83E394E}"/>
                </a:ext>
              </a:extLst>
            </p:cNvPr>
            <p:cNvGrpSpPr>
              <a:grpSpLocks/>
            </p:cNvGrpSpPr>
            <p:nvPr/>
          </p:nvGrpSpPr>
          <p:grpSpPr bwMode="auto">
            <a:xfrm>
              <a:off x="56" y="68"/>
              <a:ext cx="6348" cy="692"/>
              <a:chOff x="56" y="68"/>
              <a:chExt cx="6348" cy="692"/>
            </a:xfrm>
          </p:grpSpPr>
          <p:sp>
            <p:nvSpPr>
              <p:cNvPr id="374789" name="Text Box 5">
                <a:extLst>
                  <a:ext uri="{FF2B5EF4-FFF2-40B4-BE49-F238E27FC236}">
                    <a16:creationId xmlns:a16="http://schemas.microsoft.com/office/drawing/2014/main" id="{18FAA0B9-17A6-6A34-7059-71FF9B6EACA3}"/>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rPr>
                  <a:t>Indirekte Sterbehilfe</a:t>
                </a:r>
                <a:endParaRPr lang="de-DE" sz="3600" b="1">
                  <a:solidFill>
                    <a:srgbClr val="FFFF00"/>
                  </a:solidFill>
                  <a:effectLst>
                    <a:outerShdw blurRad="38100" dist="38100" dir="2700000" algn="tl">
                      <a:srgbClr val="000000"/>
                    </a:outerShdw>
                  </a:effectLst>
                  <a:latin typeface="Arial" charset="0"/>
                </a:endParaRPr>
              </a:p>
              <a:p>
                <a:pPr algn="ctr">
                  <a:spcBef>
                    <a:spcPct val="5000"/>
                  </a:spcBef>
                  <a:defRPr/>
                </a:pPr>
                <a:r>
                  <a:rPr lang="en-US" sz="2800" b="1">
                    <a:solidFill>
                      <a:srgbClr val="FFCC00"/>
                    </a:solidFill>
                    <a:effectLst>
                      <a:outerShdw blurRad="38100" dist="38100" dir="2700000" algn="tl">
                        <a:srgbClr val="000000"/>
                      </a:outerShdw>
                    </a:effectLst>
                    <a:latin typeface="Arial" charset="0"/>
                  </a:rPr>
                  <a:t> Definition/Bewertung  </a:t>
                </a:r>
                <a:endParaRPr lang="de-DE" sz="2800" b="1">
                  <a:solidFill>
                    <a:srgbClr val="FFCC00"/>
                  </a:solidFill>
                  <a:effectLst>
                    <a:outerShdw blurRad="38100" dist="38100" dir="2700000" algn="tl">
                      <a:srgbClr val="000000"/>
                    </a:outerShdw>
                  </a:effectLst>
                  <a:latin typeface="Arial" charset="0"/>
                </a:endParaRPr>
              </a:p>
            </p:txBody>
          </p:sp>
          <p:pic>
            <p:nvPicPr>
              <p:cNvPr id="29702" name="Picture 6" descr="Image_ka201">
                <a:extLst>
                  <a:ext uri="{FF2B5EF4-FFF2-40B4-BE49-F238E27FC236}">
                    <a16:creationId xmlns:a16="http://schemas.microsoft.com/office/drawing/2014/main" id="{39D30762-3930-AB2A-B645-AFCFD42741CF}"/>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FB1C6110-0EDB-D34B-106E-8E0B482A7EE4}"/>
              </a:ext>
            </a:extLst>
          </p:cNvPr>
          <p:cNvGrpSpPr>
            <a:grpSpLocks/>
          </p:cNvGrpSpPr>
          <p:nvPr/>
        </p:nvGrpSpPr>
        <p:grpSpPr bwMode="auto">
          <a:xfrm>
            <a:off x="88900" y="107950"/>
            <a:ext cx="10077450" cy="6705600"/>
            <a:chOff x="56" y="68"/>
            <a:chExt cx="6348" cy="4224"/>
          </a:xfrm>
        </p:grpSpPr>
        <p:sp>
          <p:nvSpPr>
            <p:cNvPr id="30723" name="Text Box 3">
              <a:extLst>
                <a:ext uri="{FF2B5EF4-FFF2-40B4-BE49-F238E27FC236}">
                  <a16:creationId xmlns:a16="http://schemas.microsoft.com/office/drawing/2014/main" id="{68F87102-B490-3F87-7AF7-666557EDED1A}"/>
                </a:ext>
              </a:extLst>
            </p:cNvPr>
            <p:cNvSpPr txBox="1">
              <a:spLocks noChangeArrowheads="1"/>
            </p:cNvSpPr>
            <p:nvPr/>
          </p:nvSpPr>
          <p:spPr bwMode="auto">
            <a:xfrm>
              <a:off x="110" y="890"/>
              <a:ext cx="6246" cy="3311"/>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5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Richtlinie der BÄK vom 21.01.2011: Der Einsatz von 	Medikamenten mit potentiell lebensverkürzender Wirkung 	ist bei Schwerstkranken und Sterbenden dann gestattet, 	wenn auf anderem Wege keine Leidenslinderung zu 	erreichen ist. </a:t>
              </a:r>
            </a:p>
            <a:p>
              <a:pPr eaLnBrk="1" hangingPunct="1">
                <a:lnSpc>
                  <a:spcPct val="135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 Bei Sterbenden kann die Linderung des Leidens so im 	Vordergrund stehen, dass eine möglicherweise dadurch 	bedingte unvermeidbare Lebensverkürzung 	hingenommen werden darf “.</a:t>
              </a:r>
            </a:p>
          </p:txBody>
        </p:sp>
        <p:sp>
          <p:nvSpPr>
            <p:cNvPr id="30724" name="Text Box 4">
              <a:extLst>
                <a:ext uri="{FF2B5EF4-FFF2-40B4-BE49-F238E27FC236}">
                  <a16:creationId xmlns:a16="http://schemas.microsoft.com/office/drawing/2014/main" id="{7C4B6D90-C3C1-FF0E-A054-0BA362EF2F63}"/>
                </a:ext>
              </a:extLst>
            </p:cNvPr>
            <p:cNvSpPr txBox="1">
              <a:spLocks noChangeArrowheads="1"/>
            </p:cNvSpPr>
            <p:nvPr/>
          </p:nvSpPr>
          <p:spPr bwMode="auto">
            <a:xfrm>
              <a:off x="5387" y="4004"/>
              <a:ext cx="116" cy="288"/>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2400" i="1">
                <a:solidFill>
                  <a:schemeClr val="hlink"/>
                </a:solidFill>
                <a:latin typeface="Arial" panose="020B0604020202020204" pitchFamily="34" charset="0"/>
              </a:endParaRPr>
            </a:p>
          </p:txBody>
        </p:sp>
        <p:grpSp>
          <p:nvGrpSpPr>
            <p:cNvPr id="30725" name="Group 5">
              <a:extLst>
                <a:ext uri="{FF2B5EF4-FFF2-40B4-BE49-F238E27FC236}">
                  <a16:creationId xmlns:a16="http://schemas.microsoft.com/office/drawing/2014/main" id="{2E71BF74-7567-CF42-A231-15D83455453C}"/>
                </a:ext>
              </a:extLst>
            </p:cNvPr>
            <p:cNvGrpSpPr>
              <a:grpSpLocks/>
            </p:cNvGrpSpPr>
            <p:nvPr/>
          </p:nvGrpSpPr>
          <p:grpSpPr bwMode="auto">
            <a:xfrm>
              <a:off x="56" y="68"/>
              <a:ext cx="6348" cy="692"/>
              <a:chOff x="56" y="68"/>
              <a:chExt cx="6348" cy="692"/>
            </a:xfrm>
          </p:grpSpPr>
          <p:sp>
            <p:nvSpPr>
              <p:cNvPr id="59398" name="Text Box 6">
                <a:extLst>
                  <a:ext uri="{FF2B5EF4-FFF2-40B4-BE49-F238E27FC236}">
                    <a16:creationId xmlns:a16="http://schemas.microsoft.com/office/drawing/2014/main" id="{3F0C0EF9-9EA3-4141-A528-6F0F3E46930B}"/>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Medikament. Therapie bei Sterbenden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0727" name="Picture 7" descr="Image_ka201">
                <a:extLst>
                  <a:ext uri="{FF2B5EF4-FFF2-40B4-BE49-F238E27FC236}">
                    <a16:creationId xmlns:a16="http://schemas.microsoft.com/office/drawing/2014/main" id="{5A91F892-252E-04C2-9FB1-ED99218BC672}"/>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6" name="Group 2055">
            <a:extLst>
              <a:ext uri="{FF2B5EF4-FFF2-40B4-BE49-F238E27FC236}">
                <a16:creationId xmlns:a16="http://schemas.microsoft.com/office/drawing/2014/main" id="{E7734BFA-79E0-8A53-1484-C20DA35883C7}"/>
              </a:ext>
            </a:extLst>
          </p:cNvPr>
          <p:cNvGrpSpPr>
            <a:grpSpLocks/>
          </p:cNvGrpSpPr>
          <p:nvPr/>
        </p:nvGrpSpPr>
        <p:grpSpPr bwMode="auto">
          <a:xfrm>
            <a:off x="88900" y="107950"/>
            <a:ext cx="10077450" cy="6200775"/>
            <a:chOff x="56" y="68"/>
            <a:chExt cx="6348" cy="3906"/>
          </a:xfrm>
        </p:grpSpPr>
        <p:sp>
          <p:nvSpPr>
            <p:cNvPr id="31747" name="Text Box 2051">
              <a:extLst>
                <a:ext uri="{FF2B5EF4-FFF2-40B4-BE49-F238E27FC236}">
                  <a16:creationId xmlns:a16="http://schemas.microsoft.com/office/drawing/2014/main" id="{FF81579F-4AB1-4431-FCAD-5D4BA69E138A}"/>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Grunderkrankung mit infauster Prognose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Hohe Symptomlast , hoher Leidensdruck</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entsprechender Patientenwille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Mehrfache (mind.3) Gespräche mit Pat. und 	Angehörigen, zwischen Gesprächen mind. jeweils 1 Tag 	Karenz, gute Dokumentation.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CAVE: Sedierter Pat. lebt, aber kommuniziert nicht</a:t>
              </a:r>
            </a:p>
          </p:txBody>
        </p:sp>
        <p:grpSp>
          <p:nvGrpSpPr>
            <p:cNvPr id="31748" name="Group 2053">
              <a:extLst>
                <a:ext uri="{FF2B5EF4-FFF2-40B4-BE49-F238E27FC236}">
                  <a16:creationId xmlns:a16="http://schemas.microsoft.com/office/drawing/2014/main" id="{9645FE4E-B64F-3099-71EA-2CE2D65A4991}"/>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C9463194-5668-90AD-8390-51945BAA8E4E}"/>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Terminale (Analgo)-Sedierung</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1750" name="Picture 2052" descr="Image_ka201">
                <a:extLst>
                  <a:ext uri="{FF2B5EF4-FFF2-40B4-BE49-F238E27FC236}">
                    <a16:creationId xmlns:a16="http://schemas.microsoft.com/office/drawing/2014/main" id="{302E3728-A807-5326-FFE8-BA25CF339C4A}"/>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1A5D89FD-C7CD-3ADC-B986-EBB19AB429EB}"/>
              </a:ext>
            </a:extLst>
          </p:cNvPr>
          <p:cNvGrpSpPr>
            <a:grpSpLocks/>
          </p:cNvGrpSpPr>
          <p:nvPr/>
        </p:nvGrpSpPr>
        <p:grpSpPr bwMode="auto">
          <a:xfrm>
            <a:off x="88900" y="107950"/>
            <a:ext cx="10077450" cy="6200775"/>
            <a:chOff x="56" y="68"/>
            <a:chExt cx="6348" cy="3906"/>
          </a:xfrm>
        </p:grpSpPr>
        <p:sp>
          <p:nvSpPr>
            <p:cNvPr id="5123" name="Text Box 3">
              <a:extLst>
                <a:ext uri="{FF2B5EF4-FFF2-40B4-BE49-F238E27FC236}">
                  <a16:creationId xmlns:a16="http://schemas.microsoft.com/office/drawing/2014/main" id="{7B5B45E2-5B6E-EE0F-2B96-78996ED9128D}"/>
                </a:ext>
              </a:extLst>
            </p:cNvPr>
            <p:cNvSpPr txBox="1">
              <a:spLocks noChangeArrowheads="1"/>
            </p:cNvSpPr>
            <p:nvPr/>
          </p:nvSpPr>
          <p:spPr bwMode="auto">
            <a:xfrm>
              <a:off x="102" y="906"/>
              <a:ext cx="6246" cy="3068"/>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Onkologische Erkrankungen jeder Genese (solide 	Tumoren, maligne hämatologische Erkrankungen).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Endzustände neurolog. Erkrankungen ( MS, ALS).</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Vollbild der HIV-Infektion.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Terminale Herz- u. Niereninsuffizienz, „ausgebrannte“ 	COPD, schwere Demenz.</a:t>
              </a:r>
            </a:p>
          </p:txBody>
        </p:sp>
        <p:grpSp>
          <p:nvGrpSpPr>
            <p:cNvPr id="5124" name="Group 4">
              <a:extLst>
                <a:ext uri="{FF2B5EF4-FFF2-40B4-BE49-F238E27FC236}">
                  <a16:creationId xmlns:a16="http://schemas.microsoft.com/office/drawing/2014/main" id="{CB49AA31-C69C-3D91-DC1B-D5825429EDF7}"/>
                </a:ext>
              </a:extLst>
            </p:cNvPr>
            <p:cNvGrpSpPr>
              <a:grpSpLocks/>
            </p:cNvGrpSpPr>
            <p:nvPr/>
          </p:nvGrpSpPr>
          <p:grpSpPr bwMode="auto">
            <a:xfrm>
              <a:off x="56" y="68"/>
              <a:ext cx="6348" cy="692"/>
              <a:chOff x="56" y="68"/>
              <a:chExt cx="6348" cy="692"/>
            </a:xfrm>
          </p:grpSpPr>
          <p:sp>
            <p:nvSpPr>
              <p:cNvPr id="375813" name="Text Box 5">
                <a:extLst>
                  <a:ext uri="{FF2B5EF4-FFF2-40B4-BE49-F238E27FC236}">
                    <a16:creationId xmlns:a16="http://schemas.microsoft.com/office/drawing/2014/main" id="{7A17D6A8-E5DE-4F22-E8DD-D9BF0F90989A}"/>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Typische Krankheitsbilder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5126" name="Picture 6" descr="Image_ka201">
                <a:extLst>
                  <a:ext uri="{FF2B5EF4-FFF2-40B4-BE49-F238E27FC236}">
                    <a16:creationId xmlns:a16="http://schemas.microsoft.com/office/drawing/2014/main" id="{D3749330-B910-4AAF-75AD-00C91D64BA08}"/>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770" name="Group 2055">
            <a:extLst>
              <a:ext uri="{FF2B5EF4-FFF2-40B4-BE49-F238E27FC236}">
                <a16:creationId xmlns:a16="http://schemas.microsoft.com/office/drawing/2014/main" id="{E4F81E69-4865-438A-1502-AA5D14AC0989}"/>
              </a:ext>
            </a:extLst>
          </p:cNvPr>
          <p:cNvGrpSpPr>
            <a:grpSpLocks/>
          </p:cNvGrpSpPr>
          <p:nvPr/>
        </p:nvGrpSpPr>
        <p:grpSpPr bwMode="auto">
          <a:xfrm>
            <a:off x="88900" y="107950"/>
            <a:ext cx="10077450" cy="6200775"/>
            <a:chOff x="56" y="68"/>
            <a:chExt cx="6348" cy="3906"/>
          </a:xfrm>
        </p:grpSpPr>
        <p:sp>
          <p:nvSpPr>
            <p:cNvPr id="32771" name="Text Box 2051">
              <a:extLst>
                <a:ext uri="{FF2B5EF4-FFF2-40B4-BE49-F238E27FC236}">
                  <a16:creationId xmlns:a16="http://schemas.microsoft.com/office/drawing/2014/main" id="{E9843D94-5961-4158-B28F-FCCD70974FF5}"/>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Morphin (Analgetikum) und Midazolam (Sedativum)</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Morphindosis richtet sich nach der aktuellen Therapie (Standard-+Bedarfsdosis der	letzten Tage)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Midazolamdosis initial 5 mg/h (wenn bis dahin keine 	 Sedierung erfolgte)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Verwendung von Medikationspumpen</a:t>
              </a:r>
            </a:p>
          </p:txBody>
        </p:sp>
        <p:grpSp>
          <p:nvGrpSpPr>
            <p:cNvPr id="32772" name="Group 2053">
              <a:extLst>
                <a:ext uri="{FF2B5EF4-FFF2-40B4-BE49-F238E27FC236}">
                  <a16:creationId xmlns:a16="http://schemas.microsoft.com/office/drawing/2014/main" id="{03959B75-E12C-2731-CB7E-D538C2C1BF1E}"/>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7D49EE4E-22F5-E46A-F759-4C729F3D7B14}"/>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Terminale (Analgo)-Sedierung</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2774" name="Picture 2052" descr="Image_ka201">
                <a:extLst>
                  <a:ext uri="{FF2B5EF4-FFF2-40B4-BE49-F238E27FC236}">
                    <a16:creationId xmlns:a16="http://schemas.microsoft.com/office/drawing/2014/main" id="{F2D90F59-4053-4B2A-C8B0-AC8E3C86A31F}"/>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oup 2055">
            <a:extLst>
              <a:ext uri="{FF2B5EF4-FFF2-40B4-BE49-F238E27FC236}">
                <a16:creationId xmlns:a16="http://schemas.microsoft.com/office/drawing/2014/main" id="{26ECE935-F3FC-E073-DFA7-4480ADC83771}"/>
              </a:ext>
            </a:extLst>
          </p:cNvPr>
          <p:cNvGrpSpPr>
            <a:grpSpLocks/>
          </p:cNvGrpSpPr>
          <p:nvPr/>
        </p:nvGrpSpPr>
        <p:grpSpPr bwMode="auto">
          <a:xfrm>
            <a:off x="88900" y="107950"/>
            <a:ext cx="10077450" cy="6200775"/>
            <a:chOff x="56" y="68"/>
            <a:chExt cx="6348" cy="3906"/>
          </a:xfrm>
        </p:grpSpPr>
        <p:sp>
          <p:nvSpPr>
            <p:cNvPr id="33795" name="Text Box 2051">
              <a:extLst>
                <a:ext uri="{FF2B5EF4-FFF2-40B4-BE49-F238E27FC236}">
                  <a16:creationId xmlns:a16="http://schemas.microsoft.com/office/drawing/2014/main" id="{13AA1E2B-1BDD-2227-1145-2BF8155106E7}"/>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Mindestens 2x tgl. Überprüfung der gewählten 	Dosierung</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Insbesondere die Midazolamdosis muß zur sicheren 	Sedierung häufig erhöht werden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Das evtl. Wachwerden bei unzureichender Sedierung ist 	für Pat. und Angehörige extrem belastend</a:t>
              </a:r>
            </a:p>
          </p:txBody>
        </p:sp>
        <p:grpSp>
          <p:nvGrpSpPr>
            <p:cNvPr id="33796" name="Group 2053">
              <a:extLst>
                <a:ext uri="{FF2B5EF4-FFF2-40B4-BE49-F238E27FC236}">
                  <a16:creationId xmlns:a16="http://schemas.microsoft.com/office/drawing/2014/main" id="{0B210188-AB60-3FD2-B5A2-7ED17C798EB7}"/>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F9A4B0AE-77CB-874D-A40A-EBC068D7B57B}"/>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Terminale (Analgo)-Sedierung</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3798" name="Picture 2052" descr="Image_ka201">
                <a:extLst>
                  <a:ext uri="{FF2B5EF4-FFF2-40B4-BE49-F238E27FC236}">
                    <a16:creationId xmlns:a16="http://schemas.microsoft.com/office/drawing/2014/main" id="{FFAD84E2-DA6F-85AC-7920-6862681A2376}"/>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818" name="Group 2055">
            <a:extLst>
              <a:ext uri="{FF2B5EF4-FFF2-40B4-BE49-F238E27FC236}">
                <a16:creationId xmlns:a16="http://schemas.microsoft.com/office/drawing/2014/main" id="{73EA2FD7-74FB-1616-DC0B-73E3D2B8EF7F}"/>
              </a:ext>
            </a:extLst>
          </p:cNvPr>
          <p:cNvGrpSpPr>
            <a:grpSpLocks/>
          </p:cNvGrpSpPr>
          <p:nvPr/>
        </p:nvGrpSpPr>
        <p:grpSpPr bwMode="auto">
          <a:xfrm>
            <a:off x="88900" y="107950"/>
            <a:ext cx="10077450" cy="6200775"/>
            <a:chOff x="56" y="68"/>
            <a:chExt cx="6348" cy="3906"/>
          </a:xfrm>
        </p:grpSpPr>
        <p:sp>
          <p:nvSpPr>
            <p:cNvPr id="34819" name="Text Box 2051">
              <a:extLst>
                <a:ext uri="{FF2B5EF4-FFF2-40B4-BE49-F238E27FC236}">
                  <a16:creationId xmlns:a16="http://schemas.microsoft.com/office/drawing/2014/main" id="{32BAE13D-2B9C-DBCF-5BA5-2701F445DD7B}"/>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Adjuvante Therapie beibehalten (Antiemetika!)</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evtl. parenterale Zufuhr beenden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Ggf. Blasen-DK legen (CAVE:Harnverhalt unter Opiaten)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Psychologische Begleitung der Angehörigen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Eigene Zahlen 2012: 8/362 Patienten wünschten 	terminale Sedierung; Überlebenszeit 17 Stunden bis 9 	Tage</a:t>
              </a:r>
            </a:p>
            <a:p>
              <a:pPr eaLnBrk="1" hangingPunct="1">
                <a:lnSpc>
                  <a:spcPct val="180000"/>
                </a:lnSpc>
                <a:spcBef>
                  <a:spcPct val="0"/>
                </a:spcBef>
                <a:buClr>
                  <a:srgbClr val="FFFF00"/>
                </a:buClr>
                <a:buFont typeface="Wingdings" panose="05000000000000000000" pitchFamily="2" charset="2"/>
                <a:buChar char="Ø"/>
              </a:pPr>
              <a:endParaRPr lang="de-DE" altLang="de-DE" sz="2800">
                <a:solidFill>
                  <a:schemeClr val="bg1"/>
                </a:solidFill>
                <a:latin typeface="Arial" panose="020B0604020202020204" pitchFamily="34" charset="0"/>
              </a:endParaRPr>
            </a:p>
          </p:txBody>
        </p:sp>
        <p:grpSp>
          <p:nvGrpSpPr>
            <p:cNvPr id="34820" name="Group 2053">
              <a:extLst>
                <a:ext uri="{FF2B5EF4-FFF2-40B4-BE49-F238E27FC236}">
                  <a16:creationId xmlns:a16="http://schemas.microsoft.com/office/drawing/2014/main" id="{7D872B98-126A-E72D-7989-7D6283670E7C}"/>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190EC852-D126-E148-6219-7E8DA5136378}"/>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Terminale (Analgo)-Sedierung</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4822" name="Picture 2052" descr="Image_ka201">
                <a:extLst>
                  <a:ext uri="{FF2B5EF4-FFF2-40B4-BE49-F238E27FC236}">
                    <a16:creationId xmlns:a16="http://schemas.microsoft.com/office/drawing/2014/main" id="{0F8A6DA2-7081-63AD-3DC8-546BE95A727F}"/>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2" name="Group 2055">
            <a:extLst>
              <a:ext uri="{FF2B5EF4-FFF2-40B4-BE49-F238E27FC236}">
                <a16:creationId xmlns:a16="http://schemas.microsoft.com/office/drawing/2014/main" id="{7B2BEBF9-7551-45AB-0545-6A1E237D823C}"/>
              </a:ext>
            </a:extLst>
          </p:cNvPr>
          <p:cNvGrpSpPr>
            <a:grpSpLocks/>
          </p:cNvGrpSpPr>
          <p:nvPr/>
        </p:nvGrpSpPr>
        <p:grpSpPr bwMode="auto">
          <a:xfrm>
            <a:off x="88900" y="107950"/>
            <a:ext cx="10077450" cy="6200775"/>
            <a:chOff x="56" y="68"/>
            <a:chExt cx="6348" cy="3906"/>
          </a:xfrm>
        </p:grpSpPr>
        <p:sp>
          <p:nvSpPr>
            <p:cNvPr id="35843" name="Text Box 2051">
              <a:extLst>
                <a:ext uri="{FF2B5EF4-FFF2-40B4-BE49-F238E27FC236}">
                  <a16:creationId xmlns:a16="http://schemas.microsoft.com/office/drawing/2014/main" id="{196C2358-C039-D099-97CA-3AF0C7BFDE9C}"/>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Pat. M.S., 27 Jahre, männlich, allein lebend, Mutter.</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metast. Malig. Melanom (u.a. pulmonal, ossär); kausale 	Therapieoptionen definitiv ausgeschöpft</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Hauptsymptome: stärkste (Knochen)schmerzen, 	Schwäche, Dyspnoe, Immobilität</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amb. Therapie u.a.: Fentanyl td 150µg/h, Cox II Hemmer</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„Schmerzfrei sein, um Suizid begehen zu können“</a:t>
              </a:r>
            </a:p>
            <a:p>
              <a:pPr eaLnBrk="1" hangingPunct="1">
                <a:lnSpc>
                  <a:spcPct val="180000"/>
                </a:lnSpc>
                <a:spcBef>
                  <a:spcPct val="0"/>
                </a:spcBef>
                <a:buClr>
                  <a:srgbClr val="FFFF00"/>
                </a:buClr>
                <a:buFont typeface="Wingdings" panose="05000000000000000000" pitchFamily="2" charset="2"/>
                <a:buChar char="Ø"/>
              </a:pPr>
              <a:endParaRPr lang="de-DE" altLang="de-DE" sz="2800">
                <a:solidFill>
                  <a:schemeClr val="bg1"/>
                </a:solidFill>
                <a:latin typeface="Arial" panose="020B0604020202020204" pitchFamily="34" charset="0"/>
              </a:endParaRPr>
            </a:p>
          </p:txBody>
        </p:sp>
        <p:grpSp>
          <p:nvGrpSpPr>
            <p:cNvPr id="35844" name="Group 2053">
              <a:extLst>
                <a:ext uri="{FF2B5EF4-FFF2-40B4-BE49-F238E27FC236}">
                  <a16:creationId xmlns:a16="http://schemas.microsoft.com/office/drawing/2014/main" id="{32458829-4535-A269-0800-AA878A0ABA67}"/>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6C922D36-722D-25B6-5AAD-143178805274}"/>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Terminale (Analgo)-Sedierung- Beispiel</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5846" name="Picture 2052" descr="Image_ka201">
                <a:extLst>
                  <a:ext uri="{FF2B5EF4-FFF2-40B4-BE49-F238E27FC236}">
                    <a16:creationId xmlns:a16="http://schemas.microsoft.com/office/drawing/2014/main" id="{2BBCDF2D-C931-85A8-2CE1-7F800C3D413F}"/>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6" name="Group 2055">
            <a:extLst>
              <a:ext uri="{FF2B5EF4-FFF2-40B4-BE49-F238E27FC236}">
                <a16:creationId xmlns:a16="http://schemas.microsoft.com/office/drawing/2014/main" id="{3625D9E3-03D8-0C15-ADFD-63C65117DBAA}"/>
              </a:ext>
            </a:extLst>
          </p:cNvPr>
          <p:cNvGrpSpPr>
            <a:grpSpLocks/>
          </p:cNvGrpSpPr>
          <p:nvPr/>
        </p:nvGrpSpPr>
        <p:grpSpPr bwMode="auto">
          <a:xfrm>
            <a:off x="88900" y="107950"/>
            <a:ext cx="10077450" cy="6200775"/>
            <a:chOff x="56" y="68"/>
            <a:chExt cx="6348" cy="3906"/>
          </a:xfrm>
        </p:grpSpPr>
        <p:sp>
          <p:nvSpPr>
            <p:cNvPr id="36867" name="Text Box 2051">
              <a:extLst>
                <a:ext uri="{FF2B5EF4-FFF2-40B4-BE49-F238E27FC236}">
                  <a16:creationId xmlns:a16="http://schemas.microsoft.com/office/drawing/2014/main" id="{2578C857-4C0B-148D-924F-35AB288FEEC6}"/>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zunächst Intensivierung der analget.Therapie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Dann Hinterfragung des Wunsches  nach terminaler A. 	und binnen 1 Woche jeweils 4 dokumentierte Gespräche 	mit Pat. und Mutter</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2 x Diskussion in der Teamberatung der Palliativstation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Schließlich Beginn der Analgosedierung nach 	Verabschiedung von Angehörigen</a:t>
              </a:r>
            </a:p>
          </p:txBody>
        </p:sp>
        <p:grpSp>
          <p:nvGrpSpPr>
            <p:cNvPr id="36868" name="Group 2053">
              <a:extLst>
                <a:ext uri="{FF2B5EF4-FFF2-40B4-BE49-F238E27FC236}">
                  <a16:creationId xmlns:a16="http://schemas.microsoft.com/office/drawing/2014/main" id="{99506F1E-C426-8103-0CF9-54E4BB7149A4}"/>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0E63212C-161B-AB4C-2C73-74207B4D1A88}"/>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Terminale (Analgo)-Sedierung- Beispiel</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6870" name="Picture 2052" descr="Image_ka201">
                <a:extLst>
                  <a:ext uri="{FF2B5EF4-FFF2-40B4-BE49-F238E27FC236}">
                    <a16:creationId xmlns:a16="http://schemas.microsoft.com/office/drawing/2014/main" id="{71D38987-DF29-1ACB-E3F1-B6845AFF130E}"/>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90" name="Group 2055">
            <a:extLst>
              <a:ext uri="{FF2B5EF4-FFF2-40B4-BE49-F238E27FC236}">
                <a16:creationId xmlns:a16="http://schemas.microsoft.com/office/drawing/2014/main" id="{9779DA48-9BB4-9C91-9F92-7BB15F0043E8}"/>
              </a:ext>
            </a:extLst>
          </p:cNvPr>
          <p:cNvGrpSpPr>
            <a:grpSpLocks/>
          </p:cNvGrpSpPr>
          <p:nvPr/>
        </p:nvGrpSpPr>
        <p:grpSpPr bwMode="auto">
          <a:xfrm>
            <a:off x="88900" y="107950"/>
            <a:ext cx="10077450" cy="6200775"/>
            <a:chOff x="56" y="68"/>
            <a:chExt cx="6348" cy="3906"/>
          </a:xfrm>
        </p:grpSpPr>
        <p:sp>
          <p:nvSpPr>
            <p:cNvPr id="37891" name="Text Box 2051">
              <a:extLst>
                <a:ext uri="{FF2B5EF4-FFF2-40B4-BE49-F238E27FC236}">
                  <a16:creationId xmlns:a16="http://schemas.microsoft.com/office/drawing/2014/main" id="{EB6C0D2F-9670-2305-A5B3-B332E683B8AA}"/>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Dosierungen: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Morphin 5-15 mg/h  i.v.</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Midazolam 5- 20 mg/h i.v.</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Fentanyl 150 µg/h initial noch für 36 h</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MCP 40 mg/d  i.v.</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Überlebenszeit: 4,5 Tage</a:t>
              </a:r>
            </a:p>
          </p:txBody>
        </p:sp>
        <p:grpSp>
          <p:nvGrpSpPr>
            <p:cNvPr id="37892" name="Group 2053">
              <a:extLst>
                <a:ext uri="{FF2B5EF4-FFF2-40B4-BE49-F238E27FC236}">
                  <a16:creationId xmlns:a16="http://schemas.microsoft.com/office/drawing/2014/main" id="{D45EABEB-CEE7-299B-7779-CB8D9D409EE2}"/>
                </a:ext>
              </a:extLst>
            </p:cNvPr>
            <p:cNvGrpSpPr>
              <a:grpSpLocks/>
            </p:cNvGrpSpPr>
            <p:nvPr/>
          </p:nvGrpSpPr>
          <p:grpSpPr bwMode="auto">
            <a:xfrm>
              <a:off x="56" y="68"/>
              <a:ext cx="6348" cy="692"/>
              <a:chOff x="56" y="68"/>
              <a:chExt cx="6348" cy="692"/>
            </a:xfrm>
          </p:grpSpPr>
          <p:sp>
            <p:nvSpPr>
              <p:cNvPr id="354306" name="Text Box 2050">
                <a:extLst>
                  <a:ext uri="{FF2B5EF4-FFF2-40B4-BE49-F238E27FC236}">
                    <a16:creationId xmlns:a16="http://schemas.microsoft.com/office/drawing/2014/main" id="{1DE7FBF0-460A-98E6-857A-AFDDEACC8656}"/>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Therapiebegrenzung</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Terminale (Analgo)-Sedierung- Beispiel</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37894" name="Picture 2052" descr="Image_ka201">
                <a:extLst>
                  <a:ext uri="{FF2B5EF4-FFF2-40B4-BE49-F238E27FC236}">
                    <a16:creationId xmlns:a16="http://schemas.microsoft.com/office/drawing/2014/main" id="{4A452E74-C1AF-B786-CA63-0AEFE2A86B5A}"/>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2">
            <a:extLst>
              <a:ext uri="{FF2B5EF4-FFF2-40B4-BE49-F238E27FC236}">
                <a16:creationId xmlns:a16="http://schemas.microsoft.com/office/drawing/2014/main" id="{79C7DC10-8605-3C51-9A7A-3FD441B01497}"/>
              </a:ext>
            </a:extLst>
          </p:cNvPr>
          <p:cNvGrpSpPr>
            <a:grpSpLocks/>
          </p:cNvGrpSpPr>
          <p:nvPr/>
        </p:nvGrpSpPr>
        <p:grpSpPr bwMode="auto">
          <a:xfrm>
            <a:off x="88900" y="107950"/>
            <a:ext cx="10077450" cy="6200775"/>
            <a:chOff x="56" y="68"/>
            <a:chExt cx="6348" cy="3906"/>
          </a:xfrm>
        </p:grpSpPr>
        <p:sp>
          <p:nvSpPr>
            <p:cNvPr id="38915" name="Text Box 3">
              <a:extLst>
                <a:ext uri="{FF2B5EF4-FFF2-40B4-BE49-F238E27FC236}">
                  <a16:creationId xmlns:a16="http://schemas.microsoft.com/office/drawing/2014/main" id="{561A1075-B212-C12B-9609-B020313DD751}"/>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58 % von 1780 Befragten über 16 Jahre sprachen sich  	für A.S. aus, nur geringes Absinken der Zustimmung mit 	dem Alter. (Allensbach 2011).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72 % derselben Umfrage sprachen sich für passive 	Sterbehilfe aus.</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In einer Befragung von Ärzten votierten 16,4% für A.S.</a:t>
              </a:r>
            </a:p>
          </p:txBody>
        </p:sp>
        <p:grpSp>
          <p:nvGrpSpPr>
            <p:cNvPr id="38916" name="Group 4">
              <a:extLst>
                <a:ext uri="{FF2B5EF4-FFF2-40B4-BE49-F238E27FC236}">
                  <a16:creationId xmlns:a16="http://schemas.microsoft.com/office/drawing/2014/main" id="{7DF93618-6525-23FE-0356-F81897CF7D6E}"/>
                </a:ext>
              </a:extLst>
            </p:cNvPr>
            <p:cNvGrpSpPr>
              <a:grpSpLocks/>
            </p:cNvGrpSpPr>
            <p:nvPr/>
          </p:nvGrpSpPr>
          <p:grpSpPr bwMode="auto">
            <a:xfrm>
              <a:off x="56" y="68"/>
              <a:ext cx="6348" cy="692"/>
              <a:chOff x="56" y="68"/>
              <a:chExt cx="6348" cy="692"/>
            </a:xfrm>
          </p:grpSpPr>
          <p:sp>
            <p:nvSpPr>
              <p:cNvPr id="372741" name="Text Box 5">
                <a:extLst>
                  <a:ext uri="{FF2B5EF4-FFF2-40B4-BE49-F238E27FC236}">
                    <a16:creationId xmlns:a16="http://schemas.microsoft.com/office/drawing/2014/main" id="{DC295E85-F8AD-AC6B-8201-D3E3F5088840}"/>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rPr>
                  <a:t> Sterbehilfe</a:t>
                </a:r>
                <a:endParaRPr lang="de-DE" sz="3600" b="1">
                  <a:solidFill>
                    <a:srgbClr val="FFFF00"/>
                  </a:solidFill>
                  <a:effectLst>
                    <a:outerShdw blurRad="38100" dist="38100" dir="2700000" algn="tl">
                      <a:srgbClr val="000000"/>
                    </a:outerShdw>
                  </a:effectLst>
                  <a:latin typeface="Arial" charset="0"/>
                </a:endParaRPr>
              </a:p>
              <a:p>
                <a:pPr algn="ctr">
                  <a:spcBef>
                    <a:spcPct val="5000"/>
                  </a:spcBef>
                  <a:defRPr/>
                </a:pPr>
                <a:r>
                  <a:rPr lang="en-US" sz="2800" b="1">
                    <a:solidFill>
                      <a:srgbClr val="FFCC00"/>
                    </a:solidFill>
                    <a:effectLst>
                      <a:outerShdw blurRad="38100" dist="38100" dir="2700000" algn="tl">
                        <a:srgbClr val="000000"/>
                      </a:outerShdw>
                    </a:effectLst>
                    <a:latin typeface="Arial" charset="0"/>
                  </a:rPr>
                  <a:t> Statistiken  </a:t>
                </a:r>
                <a:endParaRPr lang="de-DE" sz="2800" b="1">
                  <a:solidFill>
                    <a:srgbClr val="FFCC00"/>
                  </a:solidFill>
                  <a:effectLst>
                    <a:outerShdw blurRad="38100" dist="38100" dir="2700000" algn="tl">
                      <a:srgbClr val="000000"/>
                    </a:outerShdw>
                  </a:effectLst>
                  <a:latin typeface="Arial" charset="0"/>
                </a:endParaRPr>
              </a:p>
            </p:txBody>
          </p:sp>
          <p:pic>
            <p:nvPicPr>
              <p:cNvPr id="38918" name="Picture 6" descr="Image_ka201">
                <a:extLst>
                  <a:ext uri="{FF2B5EF4-FFF2-40B4-BE49-F238E27FC236}">
                    <a16:creationId xmlns:a16="http://schemas.microsoft.com/office/drawing/2014/main" id="{D9A86A5F-A8A6-F377-2625-C4E708ECEF27}"/>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8" name="Group 2">
            <a:extLst>
              <a:ext uri="{FF2B5EF4-FFF2-40B4-BE49-F238E27FC236}">
                <a16:creationId xmlns:a16="http://schemas.microsoft.com/office/drawing/2014/main" id="{C7B82DA0-A8B2-8A8F-8140-E72F80107864}"/>
              </a:ext>
            </a:extLst>
          </p:cNvPr>
          <p:cNvGrpSpPr>
            <a:grpSpLocks/>
          </p:cNvGrpSpPr>
          <p:nvPr/>
        </p:nvGrpSpPr>
        <p:grpSpPr bwMode="auto">
          <a:xfrm>
            <a:off x="88900" y="107950"/>
            <a:ext cx="10077450" cy="6200775"/>
            <a:chOff x="56" y="68"/>
            <a:chExt cx="6348" cy="3906"/>
          </a:xfrm>
        </p:grpSpPr>
        <p:sp>
          <p:nvSpPr>
            <p:cNvPr id="39939" name="Text Box 3">
              <a:extLst>
                <a:ext uri="{FF2B5EF4-FFF2-40B4-BE49-F238E27FC236}">
                  <a16:creationId xmlns:a16="http://schemas.microsoft.com/office/drawing/2014/main" id="{B17ED2E5-A125-ED3C-4C85-054B7008A943}"/>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Beinhaltet  ursprünglich das Verbot der „ gewerbs-     mäßigen “ Beihilfe zum Suizid</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d.h. auch Verbot der wiederholten Beihilfe</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straffrei ist die einmalige S. von verwanten bzw. nahestehenden Personen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Nach Urteil  BVG vom Februar 2020 verfassungswidrig  </a:t>
              </a:r>
            </a:p>
          </p:txBody>
        </p:sp>
        <p:grpSp>
          <p:nvGrpSpPr>
            <p:cNvPr id="39940" name="Group 4">
              <a:extLst>
                <a:ext uri="{FF2B5EF4-FFF2-40B4-BE49-F238E27FC236}">
                  <a16:creationId xmlns:a16="http://schemas.microsoft.com/office/drawing/2014/main" id="{0DB35171-C738-868D-AA59-910DC29EA83C}"/>
                </a:ext>
              </a:extLst>
            </p:cNvPr>
            <p:cNvGrpSpPr>
              <a:grpSpLocks/>
            </p:cNvGrpSpPr>
            <p:nvPr/>
          </p:nvGrpSpPr>
          <p:grpSpPr bwMode="auto">
            <a:xfrm>
              <a:off x="56" y="68"/>
              <a:ext cx="6348" cy="692"/>
              <a:chOff x="56" y="68"/>
              <a:chExt cx="6348" cy="692"/>
            </a:xfrm>
          </p:grpSpPr>
          <p:sp>
            <p:nvSpPr>
              <p:cNvPr id="372741" name="Text Box 5">
                <a:extLst>
                  <a:ext uri="{FF2B5EF4-FFF2-40B4-BE49-F238E27FC236}">
                    <a16:creationId xmlns:a16="http://schemas.microsoft.com/office/drawing/2014/main" id="{6D7208DE-5B04-EB47-1556-8F4ABE18022B}"/>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r>
                  <a:rPr lang="en-US" sz="3600" b="1" dirty="0">
                    <a:solidFill>
                      <a:srgbClr val="FFFF00"/>
                    </a:solidFill>
                    <a:effectLst>
                      <a:outerShdw blurRad="38100" dist="38100" dir="2700000" algn="tl">
                        <a:srgbClr val="000000"/>
                      </a:outerShdw>
                    </a:effectLst>
                    <a:latin typeface="Arial" charset="0"/>
                  </a:rPr>
                  <a:t> </a:t>
                </a:r>
                <a:r>
                  <a:rPr lang="en-US" sz="3600" b="1" dirty="0" err="1">
                    <a:solidFill>
                      <a:srgbClr val="FFFF00"/>
                    </a:solidFill>
                    <a:effectLst>
                      <a:outerShdw blurRad="38100" dist="38100" dir="2700000" algn="tl">
                        <a:srgbClr val="000000"/>
                      </a:outerShdw>
                    </a:effectLst>
                    <a:latin typeface="Arial" charset="0"/>
                  </a:rPr>
                  <a:t>Sterbehilfe</a:t>
                </a:r>
                <a:endParaRPr lang="de-DE" sz="3600" b="1" dirty="0">
                  <a:solidFill>
                    <a:srgbClr val="FFFF00"/>
                  </a:solidFill>
                  <a:effectLst>
                    <a:outerShdw blurRad="38100" dist="38100" dir="2700000" algn="tl">
                      <a:srgbClr val="000000"/>
                    </a:outerShdw>
                  </a:effectLst>
                  <a:latin typeface="Arial" charset="0"/>
                </a:endParaRPr>
              </a:p>
              <a:p>
                <a:pPr algn="ctr">
                  <a:spcBef>
                    <a:spcPct val="5000"/>
                  </a:spcBef>
                  <a:defRPr/>
                </a:pPr>
                <a:r>
                  <a:rPr lang="en-US" sz="2800" b="1" dirty="0">
                    <a:solidFill>
                      <a:srgbClr val="FFCC00"/>
                    </a:solidFill>
                    <a:effectLst>
                      <a:outerShdw blurRad="38100" dist="38100" dir="2700000" algn="tl">
                        <a:srgbClr val="000000"/>
                      </a:outerShdw>
                    </a:effectLst>
                    <a:latin typeface="Arial" charset="0"/>
                  </a:rPr>
                  <a:t> Paragraph 217 </a:t>
                </a:r>
                <a:r>
                  <a:rPr lang="en-US" sz="2800" b="1" dirty="0" err="1">
                    <a:solidFill>
                      <a:srgbClr val="FFCC00"/>
                    </a:solidFill>
                    <a:effectLst>
                      <a:outerShdw blurRad="38100" dist="38100" dir="2700000" algn="tl">
                        <a:srgbClr val="000000"/>
                      </a:outerShdw>
                    </a:effectLst>
                    <a:latin typeface="Arial" charset="0"/>
                  </a:rPr>
                  <a:t>StGB</a:t>
                </a:r>
                <a:r>
                  <a:rPr lang="en-US" sz="2800" b="1" dirty="0">
                    <a:solidFill>
                      <a:srgbClr val="FFCC00"/>
                    </a:solidFill>
                    <a:effectLst>
                      <a:outerShdw blurRad="38100" dist="38100" dir="2700000" algn="tl">
                        <a:srgbClr val="000000"/>
                      </a:outerShdw>
                    </a:effectLst>
                    <a:latin typeface="Arial" charset="0"/>
                  </a:rPr>
                  <a:t>  </a:t>
                </a:r>
                <a:endParaRPr lang="de-DE" sz="2800" b="1" dirty="0">
                  <a:solidFill>
                    <a:srgbClr val="FFCC00"/>
                  </a:solidFill>
                  <a:effectLst>
                    <a:outerShdw blurRad="38100" dist="38100" dir="2700000" algn="tl">
                      <a:srgbClr val="000000"/>
                    </a:outerShdw>
                  </a:effectLst>
                  <a:latin typeface="Arial" charset="0"/>
                </a:endParaRPr>
              </a:p>
            </p:txBody>
          </p:sp>
          <p:pic>
            <p:nvPicPr>
              <p:cNvPr id="39942" name="Picture 6" descr="Image_ka201">
                <a:extLst>
                  <a:ext uri="{FF2B5EF4-FFF2-40B4-BE49-F238E27FC236}">
                    <a16:creationId xmlns:a16="http://schemas.microsoft.com/office/drawing/2014/main" id="{490B7D12-FAAC-86E9-8C44-7ADE07DDE44C}"/>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62" name="Group 2">
            <a:extLst>
              <a:ext uri="{FF2B5EF4-FFF2-40B4-BE49-F238E27FC236}">
                <a16:creationId xmlns:a16="http://schemas.microsoft.com/office/drawing/2014/main" id="{6441D259-9CA5-D581-83EF-FC650E104106}"/>
              </a:ext>
            </a:extLst>
          </p:cNvPr>
          <p:cNvGrpSpPr>
            <a:grpSpLocks/>
          </p:cNvGrpSpPr>
          <p:nvPr/>
        </p:nvGrpSpPr>
        <p:grpSpPr bwMode="auto">
          <a:xfrm>
            <a:off x="88900" y="107950"/>
            <a:ext cx="10077450" cy="6200775"/>
            <a:chOff x="56" y="68"/>
            <a:chExt cx="6348" cy="3906"/>
          </a:xfrm>
        </p:grpSpPr>
        <p:sp>
          <p:nvSpPr>
            <p:cNvPr id="40963" name="Text Box 3">
              <a:extLst>
                <a:ext uri="{FF2B5EF4-FFF2-40B4-BE49-F238E27FC236}">
                  <a16:creationId xmlns:a16="http://schemas.microsoft.com/office/drawing/2014/main" id="{FAB67D79-F61C-5563-ABFE-44728F5DC9A5}"/>
                </a:ext>
              </a:extLst>
            </p:cNvPr>
            <p:cNvSpPr txBox="1">
              <a:spLocks noChangeArrowheads="1"/>
            </p:cNvSpPr>
            <p:nvPr/>
          </p:nvSpPr>
          <p:spPr bwMode="auto">
            <a:xfrm>
              <a:off x="102" y="906"/>
              <a:ext cx="6246"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BVG postuliert „selbstbestimmtes Recht auf Sterben“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nicht an spezielle Krankheitssituationen gebunden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von palliativer Sterbebegleitung zu unterscheiden</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dringender Gesetzgebungsbedarf: Unter welchen Umständen ist Suizid zulässig, wer darf Beihilfe leisten, finanzielle Interessen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Rolle/Aufgabe der Ärzteschaft?  </a:t>
              </a:r>
            </a:p>
          </p:txBody>
        </p:sp>
        <p:grpSp>
          <p:nvGrpSpPr>
            <p:cNvPr id="40964" name="Group 4">
              <a:extLst>
                <a:ext uri="{FF2B5EF4-FFF2-40B4-BE49-F238E27FC236}">
                  <a16:creationId xmlns:a16="http://schemas.microsoft.com/office/drawing/2014/main" id="{EDDEB4CB-3E19-9BF8-0A45-18B4084EBD0E}"/>
                </a:ext>
              </a:extLst>
            </p:cNvPr>
            <p:cNvGrpSpPr>
              <a:grpSpLocks/>
            </p:cNvGrpSpPr>
            <p:nvPr/>
          </p:nvGrpSpPr>
          <p:grpSpPr bwMode="auto">
            <a:xfrm>
              <a:off x="56" y="68"/>
              <a:ext cx="6348" cy="692"/>
              <a:chOff x="56" y="68"/>
              <a:chExt cx="6348" cy="692"/>
            </a:xfrm>
          </p:grpSpPr>
          <p:sp>
            <p:nvSpPr>
              <p:cNvPr id="372741" name="Text Box 5">
                <a:extLst>
                  <a:ext uri="{FF2B5EF4-FFF2-40B4-BE49-F238E27FC236}">
                    <a16:creationId xmlns:a16="http://schemas.microsoft.com/office/drawing/2014/main" id="{E613B954-3B19-D332-A2D1-7773C8975DA1}"/>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p>
                <a:pPr algn="ctr">
                  <a:spcBef>
                    <a:spcPct val="50000"/>
                  </a:spcBef>
                  <a:defRPr/>
                </a:pPr>
                <a:r>
                  <a:rPr lang="en-US" sz="3600" b="1" dirty="0">
                    <a:solidFill>
                      <a:srgbClr val="FFFF00"/>
                    </a:solidFill>
                    <a:effectLst>
                      <a:outerShdw blurRad="38100" dist="38100" dir="2700000" algn="tl">
                        <a:srgbClr val="000000"/>
                      </a:outerShdw>
                    </a:effectLst>
                    <a:latin typeface="Arial" charset="0"/>
                  </a:rPr>
                  <a:t> </a:t>
                </a:r>
                <a:r>
                  <a:rPr lang="en-US" sz="3600" b="1" dirty="0" err="1">
                    <a:solidFill>
                      <a:srgbClr val="FFFF00"/>
                    </a:solidFill>
                    <a:effectLst>
                      <a:outerShdw blurRad="38100" dist="38100" dir="2700000" algn="tl">
                        <a:srgbClr val="000000"/>
                      </a:outerShdw>
                    </a:effectLst>
                    <a:latin typeface="Arial" charset="0"/>
                  </a:rPr>
                  <a:t>Sterbehilfe</a:t>
                </a:r>
                <a:endParaRPr lang="de-DE" sz="3600" b="1" dirty="0">
                  <a:solidFill>
                    <a:srgbClr val="FFFF00"/>
                  </a:solidFill>
                  <a:effectLst>
                    <a:outerShdw blurRad="38100" dist="38100" dir="2700000" algn="tl">
                      <a:srgbClr val="000000"/>
                    </a:outerShdw>
                  </a:effectLst>
                  <a:latin typeface="Arial" charset="0"/>
                </a:endParaRPr>
              </a:p>
              <a:p>
                <a:pPr algn="ctr">
                  <a:spcBef>
                    <a:spcPct val="5000"/>
                  </a:spcBef>
                  <a:defRPr/>
                </a:pPr>
                <a:r>
                  <a:rPr lang="en-US" sz="2800" b="1" dirty="0">
                    <a:solidFill>
                      <a:srgbClr val="FFCC00"/>
                    </a:solidFill>
                    <a:effectLst>
                      <a:outerShdw blurRad="38100" dist="38100" dir="2700000" algn="tl">
                        <a:srgbClr val="000000"/>
                      </a:outerShdw>
                    </a:effectLst>
                    <a:latin typeface="Arial" charset="0"/>
                  </a:rPr>
                  <a:t> Paragraph 217 </a:t>
                </a:r>
                <a:r>
                  <a:rPr lang="en-US" sz="2800" b="1" dirty="0" err="1">
                    <a:solidFill>
                      <a:srgbClr val="FFCC00"/>
                    </a:solidFill>
                    <a:effectLst>
                      <a:outerShdw blurRad="38100" dist="38100" dir="2700000" algn="tl">
                        <a:srgbClr val="000000"/>
                      </a:outerShdw>
                    </a:effectLst>
                    <a:latin typeface="Arial" charset="0"/>
                  </a:rPr>
                  <a:t>StGB</a:t>
                </a:r>
                <a:r>
                  <a:rPr lang="en-US" sz="2800" b="1" dirty="0">
                    <a:solidFill>
                      <a:srgbClr val="FFCC00"/>
                    </a:solidFill>
                    <a:effectLst>
                      <a:outerShdw blurRad="38100" dist="38100" dir="2700000" algn="tl">
                        <a:srgbClr val="000000"/>
                      </a:outerShdw>
                    </a:effectLst>
                    <a:latin typeface="Arial" charset="0"/>
                  </a:rPr>
                  <a:t>  </a:t>
                </a:r>
                <a:endParaRPr lang="de-DE" sz="2800" b="1" dirty="0">
                  <a:solidFill>
                    <a:srgbClr val="FFCC00"/>
                  </a:solidFill>
                  <a:effectLst>
                    <a:outerShdw blurRad="38100" dist="38100" dir="2700000" algn="tl">
                      <a:srgbClr val="000000"/>
                    </a:outerShdw>
                  </a:effectLst>
                  <a:latin typeface="Arial" charset="0"/>
                </a:endParaRPr>
              </a:p>
            </p:txBody>
          </p:sp>
          <p:pic>
            <p:nvPicPr>
              <p:cNvPr id="40966" name="Picture 6" descr="Image_ka201">
                <a:extLst>
                  <a:ext uri="{FF2B5EF4-FFF2-40B4-BE49-F238E27FC236}">
                    <a16:creationId xmlns:a16="http://schemas.microsoft.com/office/drawing/2014/main" id="{16EC3FF0-43A5-047E-E18B-EDA8952D7034}"/>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64AAE432-57AD-65B6-A3A2-F9D8A2A3F9DD}"/>
              </a:ext>
            </a:extLst>
          </p:cNvPr>
          <p:cNvGrpSpPr>
            <a:grpSpLocks/>
          </p:cNvGrpSpPr>
          <p:nvPr/>
        </p:nvGrpSpPr>
        <p:grpSpPr bwMode="auto">
          <a:xfrm>
            <a:off x="88900" y="107950"/>
            <a:ext cx="10077450" cy="5811838"/>
            <a:chOff x="56" y="68"/>
            <a:chExt cx="6348" cy="3661"/>
          </a:xfrm>
        </p:grpSpPr>
        <p:sp>
          <p:nvSpPr>
            <p:cNvPr id="41987" name="Text Box 3">
              <a:extLst>
                <a:ext uri="{FF2B5EF4-FFF2-40B4-BE49-F238E27FC236}">
                  <a16:creationId xmlns:a16="http://schemas.microsoft.com/office/drawing/2014/main" id="{019AEE2C-9C3D-C6BC-A571-6E6F27885AF6}"/>
                </a:ext>
              </a:extLst>
            </p:cNvPr>
            <p:cNvSpPr txBox="1">
              <a:spLocks noChangeArrowheads="1"/>
            </p:cNvSpPr>
            <p:nvPr/>
          </p:nvSpPr>
          <p:spPr bwMode="auto">
            <a:xfrm>
              <a:off x="102" y="906"/>
              <a:ext cx="6246"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FontTx/>
                <a:buNone/>
              </a:pPr>
              <a:r>
                <a:rPr lang="de-DE" altLang="de-DE">
                  <a:solidFill>
                    <a:schemeClr val="bg1"/>
                  </a:solidFill>
                  <a:latin typeface="Arial" panose="020B0604020202020204" pitchFamily="34" charset="0"/>
                </a:rPr>
                <a:t>Lehre uns bedenken, </a:t>
              </a:r>
            </a:p>
            <a:p>
              <a:pPr eaLnBrk="1" hangingPunct="1">
                <a:lnSpc>
                  <a:spcPct val="180000"/>
                </a:lnSpc>
                <a:spcBef>
                  <a:spcPct val="0"/>
                </a:spcBef>
                <a:buFontTx/>
                <a:buNone/>
              </a:pPr>
              <a:r>
                <a:rPr lang="de-DE" altLang="de-DE">
                  <a:solidFill>
                    <a:schemeClr val="bg1"/>
                  </a:solidFill>
                  <a:latin typeface="Arial" panose="020B0604020202020204" pitchFamily="34" charset="0"/>
                </a:rPr>
                <a:t>dass wir sterben müssen,</a:t>
              </a:r>
            </a:p>
            <a:p>
              <a:pPr eaLnBrk="1" hangingPunct="1">
                <a:lnSpc>
                  <a:spcPct val="180000"/>
                </a:lnSpc>
                <a:spcBef>
                  <a:spcPct val="0"/>
                </a:spcBef>
                <a:buFontTx/>
                <a:buNone/>
              </a:pPr>
              <a:r>
                <a:rPr lang="de-DE" altLang="de-DE">
                  <a:solidFill>
                    <a:schemeClr val="bg1"/>
                  </a:solidFill>
                  <a:latin typeface="Arial" panose="020B0604020202020204" pitchFamily="34" charset="0"/>
                </a:rPr>
                <a:t>auf dass wir klug werden.</a:t>
              </a:r>
            </a:p>
            <a:p>
              <a:pPr eaLnBrk="1" hangingPunct="1">
                <a:lnSpc>
                  <a:spcPct val="180000"/>
                </a:lnSpc>
                <a:spcBef>
                  <a:spcPct val="0"/>
                </a:spcBef>
                <a:buFontTx/>
                <a:buNone/>
              </a:pPr>
              <a:r>
                <a:rPr lang="de-DE" altLang="de-DE">
                  <a:solidFill>
                    <a:schemeClr val="bg1"/>
                  </a:solidFill>
                  <a:latin typeface="Arial" panose="020B0604020202020204" pitchFamily="34" charset="0"/>
                </a:rPr>
                <a:t>                    Psalm 90, Vers 12.</a:t>
              </a:r>
            </a:p>
          </p:txBody>
        </p:sp>
        <p:grpSp>
          <p:nvGrpSpPr>
            <p:cNvPr id="41988" name="Group 4">
              <a:extLst>
                <a:ext uri="{FF2B5EF4-FFF2-40B4-BE49-F238E27FC236}">
                  <a16:creationId xmlns:a16="http://schemas.microsoft.com/office/drawing/2014/main" id="{F5FB2E2F-CC08-CF4E-153F-31166BB88B7C}"/>
                </a:ext>
              </a:extLst>
            </p:cNvPr>
            <p:cNvGrpSpPr>
              <a:grpSpLocks/>
            </p:cNvGrpSpPr>
            <p:nvPr/>
          </p:nvGrpSpPr>
          <p:grpSpPr bwMode="auto">
            <a:xfrm>
              <a:off x="56" y="68"/>
              <a:ext cx="6348" cy="692"/>
              <a:chOff x="56" y="68"/>
              <a:chExt cx="6348" cy="692"/>
            </a:xfrm>
          </p:grpSpPr>
          <p:sp>
            <p:nvSpPr>
              <p:cNvPr id="369669" name="Text Box 5">
                <a:extLst>
                  <a:ext uri="{FF2B5EF4-FFF2-40B4-BE49-F238E27FC236}">
                    <a16:creationId xmlns:a16="http://schemas.microsoft.com/office/drawing/2014/main" id="{2F2BD57D-22D7-E290-31B6-5906091617DC}"/>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Abschluß</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41990" name="Picture 6" descr="Image_ka201">
                <a:extLst>
                  <a:ext uri="{FF2B5EF4-FFF2-40B4-BE49-F238E27FC236}">
                    <a16:creationId xmlns:a16="http://schemas.microsoft.com/office/drawing/2014/main" id="{8E78146E-476A-9902-7F9E-C4B2CA0EF4FC}"/>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050">
            <a:extLst>
              <a:ext uri="{FF2B5EF4-FFF2-40B4-BE49-F238E27FC236}">
                <a16:creationId xmlns:a16="http://schemas.microsoft.com/office/drawing/2014/main" id="{D5B48E3C-1BC3-1D4D-2011-98FF2CCE121F}"/>
              </a:ext>
            </a:extLst>
          </p:cNvPr>
          <p:cNvGrpSpPr>
            <a:grpSpLocks/>
          </p:cNvGrpSpPr>
          <p:nvPr/>
        </p:nvGrpSpPr>
        <p:grpSpPr bwMode="auto">
          <a:xfrm>
            <a:off x="88900" y="107950"/>
            <a:ext cx="10077450" cy="6200775"/>
            <a:chOff x="56" y="68"/>
            <a:chExt cx="6348" cy="3906"/>
          </a:xfrm>
        </p:grpSpPr>
        <p:sp>
          <p:nvSpPr>
            <p:cNvPr id="6147" name="Text Box 2051">
              <a:extLst>
                <a:ext uri="{FF2B5EF4-FFF2-40B4-BE49-F238E27FC236}">
                  <a16:creationId xmlns:a16="http://schemas.microsoft.com/office/drawing/2014/main" id="{F69A6844-84B1-9E73-8DE6-6DDA55561AA7}"/>
                </a:ext>
              </a:extLst>
            </p:cNvPr>
            <p:cNvSpPr txBox="1">
              <a:spLocks noChangeArrowheads="1"/>
            </p:cNvSpPr>
            <p:nvPr/>
          </p:nvSpPr>
          <p:spPr bwMode="auto">
            <a:xfrm>
              <a:off x="102" y="906"/>
              <a:ext cx="6246" cy="3068"/>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Sterben und Tod spielten sich bis zum Anfang des 20. 	Jahrhunderts in der Familie ab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Tabuisierung begann mit dem massenhaften Sterben 	während der Weltkriege </a:t>
              </a:r>
            </a:p>
            <a:p>
              <a:pPr eaLnBrk="1" hangingPunct="1">
                <a:lnSpc>
                  <a:spcPct val="18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Moderne Medizin verlagerte den Sterbeprozess in 	Krankenhäuser und Heime. </a:t>
              </a:r>
            </a:p>
          </p:txBody>
        </p:sp>
        <p:grpSp>
          <p:nvGrpSpPr>
            <p:cNvPr id="6148" name="Group 2052">
              <a:extLst>
                <a:ext uri="{FF2B5EF4-FFF2-40B4-BE49-F238E27FC236}">
                  <a16:creationId xmlns:a16="http://schemas.microsoft.com/office/drawing/2014/main" id="{52BF753F-ADD3-A131-9039-47D90CE313CC}"/>
                </a:ext>
              </a:extLst>
            </p:cNvPr>
            <p:cNvGrpSpPr>
              <a:grpSpLocks/>
            </p:cNvGrpSpPr>
            <p:nvPr/>
          </p:nvGrpSpPr>
          <p:grpSpPr bwMode="auto">
            <a:xfrm>
              <a:off x="56" y="68"/>
              <a:ext cx="6348" cy="692"/>
              <a:chOff x="56" y="68"/>
              <a:chExt cx="6348" cy="692"/>
            </a:xfrm>
          </p:grpSpPr>
          <p:sp>
            <p:nvSpPr>
              <p:cNvPr id="363525" name="Text Box 2053">
                <a:extLst>
                  <a:ext uri="{FF2B5EF4-FFF2-40B4-BE49-F238E27FC236}">
                    <a16:creationId xmlns:a16="http://schemas.microsoft.com/office/drawing/2014/main" id="{134D0B16-BE8F-D153-6F16-D95249429CA9}"/>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Geschichte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6150" name="Picture 2054" descr="Image_ka201">
                <a:extLst>
                  <a:ext uri="{FF2B5EF4-FFF2-40B4-BE49-F238E27FC236}">
                    <a16:creationId xmlns:a16="http://schemas.microsoft.com/office/drawing/2014/main" id="{31D98E2F-A928-5EFB-D6C8-9235E209431B}"/>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937F6C18-7AEB-E83A-AC3B-2F8EE1ED4351}"/>
              </a:ext>
            </a:extLst>
          </p:cNvPr>
          <p:cNvGrpSpPr>
            <a:grpSpLocks/>
          </p:cNvGrpSpPr>
          <p:nvPr/>
        </p:nvGrpSpPr>
        <p:grpSpPr bwMode="auto">
          <a:xfrm>
            <a:off x="88900" y="107950"/>
            <a:ext cx="10077450" cy="6200775"/>
            <a:chOff x="56" y="68"/>
            <a:chExt cx="6348" cy="3906"/>
          </a:xfrm>
        </p:grpSpPr>
        <p:sp>
          <p:nvSpPr>
            <p:cNvPr id="7171" name="Text Box 3">
              <a:extLst>
                <a:ext uri="{FF2B5EF4-FFF2-40B4-BE49-F238E27FC236}">
                  <a16:creationId xmlns:a16="http://schemas.microsoft.com/office/drawing/2014/main" id="{3E8C0A85-8242-6232-2308-6C8254D41B4F}"/>
                </a:ext>
              </a:extLst>
            </p:cNvPr>
            <p:cNvSpPr txBox="1">
              <a:spLocks noChangeArrowheads="1"/>
            </p:cNvSpPr>
            <p:nvPr/>
          </p:nvSpPr>
          <p:spPr bwMode="auto">
            <a:xfrm>
              <a:off x="102" y="906"/>
              <a:ext cx="6246" cy="3068"/>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2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t>
              </a:r>
              <a:r>
                <a:rPr lang="de-DE" altLang="de-DE" sz="2800" b="1">
                  <a:solidFill>
                    <a:srgbClr val="FFFF00"/>
                  </a:solidFill>
                  <a:latin typeface="Arial" panose="020B0604020202020204" pitchFamily="34" charset="0"/>
                </a:rPr>
                <a:t>1967:</a:t>
              </a:r>
              <a:r>
                <a:rPr lang="de-DE" altLang="de-DE" sz="2800">
                  <a:solidFill>
                    <a:schemeClr val="bg1"/>
                  </a:solidFill>
                  <a:latin typeface="Arial" panose="020B0604020202020204" pitchFamily="34" charset="0"/>
                </a:rPr>
                <a:t>	Gründung des St. Christophorus Hospiz / London</a:t>
              </a:r>
            </a:p>
            <a:p>
              <a:pPr eaLnBrk="1" hangingPunct="1">
                <a:lnSpc>
                  <a:spcPct val="22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t>
              </a:r>
              <a:r>
                <a:rPr lang="de-DE" altLang="de-DE" sz="2800" b="1">
                  <a:solidFill>
                    <a:srgbClr val="FFFF00"/>
                  </a:solidFill>
                  <a:latin typeface="Arial" panose="020B0604020202020204" pitchFamily="34" charset="0"/>
                </a:rPr>
                <a:t>1983:</a:t>
              </a:r>
              <a:r>
                <a:rPr lang="de-DE" altLang="de-DE" sz="2800">
                  <a:solidFill>
                    <a:schemeClr val="bg1"/>
                  </a:solidFill>
                  <a:latin typeface="Arial" panose="020B0604020202020204" pitchFamily="34" charset="0"/>
                </a:rPr>
                <a:t>	Erste deutsche Palliativstation / Köln (5 Betten)</a:t>
              </a:r>
            </a:p>
            <a:p>
              <a:pPr eaLnBrk="1" hangingPunct="1">
                <a:lnSpc>
                  <a:spcPct val="22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t>
              </a:r>
              <a:r>
                <a:rPr lang="de-DE" altLang="de-DE" sz="2800" b="1">
                  <a:solidFill>
                    <a:srgbClr val="FFFF00"/>
                  </a:solidFill>
                  <a:latin typeface="Arial" panose="020B0604020202020204" pitchFamily="34" charset="0"/>
                </a:rPr>
                <a:t>1985:</a:t>
              </a:r>
              <a:r>
                <a:rPr lang="de-DE" altLang="de-DE" sz="2800">
                  <a:solidFill>
                    <a:schemeClr val="bg1"/>
                  </a:solidFill>
                  <a:latin typeface="Arial" panose="020B0604020202020204" pitchFamily="34" charset="0"/>
                </a:rPr>
                <a:t>	Erster Hospizverein / München </a:t>
              </a:r>
            </a:p>
            <a:p>
              <a:pPr eaLnBrk="1" hangingPunct="1">
                <a:lnSpc>
                  <a:spcPct val="22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t>
              </a:r>
              <a:r>
                <a:rPr lang="de-DE" altLang="de-DE" sz="2800" b="1">
                  <a:solidFill>
                    <a:srgbClr val="FFFF00"/>
                  </a:solidFill>
                  <a:latin typeface="Arial" panose="020B0604020202020204" pitchFamily="34" charset="0"/>
                </a:rPr>
                <a:t>1992:</a:t>
              </a:r>
              <a:r>
                <a:rPr lang="de-DE" altLang="de-DE" sz="2800">
                  <a:solidFill>
                    <a:schemeClr val="bg1"/>
                  </a:solidFill>
                  <a:latin typeface="Arial" panose="020B0604020202020204" pitchFamily="34" charset="0"/>
                </a:rPr>
                <a:t>	Bundesarbeitsgemeinschaft Hospiz</a:t>
              </a:r>
            </a:p>
            <a:p>
              <a:pPr eaLnBrk="1" hangingPunct="1">
                <a:lnSpc>
                  <a:spcPct val="22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t>
              </a:r>
              <a:r>
                <a:rPr lang="de-DE" altLang="de-DE" sz="2800" b="1">
                  <a:solidFill>
                    <a:srgbClr val="FFFF00"/>
                  </a:solidFill>
                  <a:latin typeface="Arial" panose="020B0604020202020204" pitchFamily="34" charset="0"/>
                </a:rPr>
                <a:t>1995:</a:t>
              </a:r>
              <a:r>
                <a:rPr lang="de-DE" altLang="de-DE" sz="2800">
                  <a:solidFill>
                    <a:schemeClr val="bg1"/>
                  </a:solidFill>
                  <a:latin typeface="Arial" panose="020B0604020202020204" pitchFamily="34" charset="0"/>
                </a:rPr>
                <a:t>	Deutsche Gesellschaft für Palliativmedizin</a:t>
              </a:r>
            </a:p>
          </p:txBody>
        </p:sp>
        <p:grpSp>
          <p:nvGrpSpPr>
            <p:cNvPr id="7172" name="Group 4">
              <a:extLst>
                <a:ext uri="{FF2B5EF4-FFF2-40B4-BE49-F238E27FC236}">
                  <a16:creationId xmlns:a16="http://schemas.microsoft.com/office/drawing/2014/main" id="{250EDC9D-2DFE-D07F-8CC8-02A50D0EE95A}"/>
                </a:ext>
              </a:extLst>
            </p:cNvPr>
            <p:cNvGrpSpPr>
              <a:grpSpLocks/>
            </p:cNvGrpSpPr>
            <p:nvPr/>
          </p:nvGrpSpPr>
          <p:grpSpPr bwMode="auto">
            <a:xfrm>
              <a:off x="56" y="68"/>
              <a:ext cx="6348" cy="692"/>
              <a:chOff x="56" y="68"/>
              <a:chExt cx="6348" cy="692"/>
            </a:xfrm>
          </p:grpSpPr>
          <p:sp>
            <p:nvSpPr>
              <p:cNvPr id="362501" name="Text Box 5">
                <a:extLst>
                  <a:ext uri="{FF2B5EF4-FFF2-40B4-BE49-F238E27FC236}">
                    <a16:creationId xmlns:a16="http://schemas.microsoft.com/office/drawing/2014/main" id="{9907B64A-9FF3-F75A-C474-24D8C2E3E85B}"/>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Geschichte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7174" name="Picture 6" descr="Image_ka201">
                <a:extLst>
                  <a:ext uri="{FF2B5EF4-FFF2-40B4-BE49-F238E27FC236}">
                    <a16:creationId xmlns:a16="http://schemas.microsoft.com/office/drawing/2014/main" id="{671D5606-047C-18A5-699F-89460690E402}"/>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30F0F220-3EAE-5B4A-8D04-995B449E7A58}"/>
              </a:ext>
            </a:extLst>
          </p:cNvPr>
          <p:cNvGrpSpPr>
            <a:grpSpLocks/>
          </p:cNvGrpSpPr>
          <p:nvPr/>
        </p:nvGrpSpPr>
        <p:grpSpPr bwMode="auto">
          <a:xfrm>
            <a:off x="88900" y="107950"/>
            <a:ext cx="10077450" cy="6200775"/>
            <a:chOff x="56" y="68"/>
            <a:chExt cx="6348" cy="3906"/>
          </a:xfrm>
        </p:grpSpPr>
        <p:sp>
          <p:nvSpPr>
            <p:cNvPr id="8195" name="Text Box 3">
              <a:extLst>
                <a:ext uri="{FF2B5EF4-FFF2-40B4-BE49-F238E27FC236}">
                  <a16:creationId xmlns:a16="http://schemas.microsoft.com/office/drawing/2014/main" id="{8ABCDCFB-3954-AE57-0DE8-6DA43135D89E}"/>
                </a:ext>
              </a:extLst>
            </p:cNvPr>
            <p:cNvSpPr txBox="1">
              <a:spLocks noChangeArrowheads="1"/>
            </p:cNvSpPr>
            <p:nvPr/>
          </p:nvSpPr>
          <p:spPr bwMode="auto">
            <a:xfrm>
              <a:off x="102" y="906"/>
              <a:ext cx="6246" cy="3068"/>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20000"/>
                </a:lnSpc>
                <a:spcBef>
                  <a:spcPct val="0"/>
                </a:spcBef>
                <a:buClr>
                  <a:srgbClr val="FFFF00"/>
                </a:buClr>
                <a:buFont typeface="Wingdings" panose="05000000000000000000" pitchFamily="2" charset="2"/>
                <a:buChar char="Ø"/>
              </a:pPr>
              <a:r>
                <a:rPr lang="de-DE" altLang="de-DE" sz="2800">
                  <a:solidFill>
                    <a:srgbClr val="FFFFFF"/>
                  </a:solidFill>
                  <a:latin typeface="Arial" panose="020B0604020202020204" pitchFamily="34" charset="0"/>
                </a:rPr>
                <a:t> </a:t>
              </a:r>
              <a:r>
                <a:rPr lang="de-DE" altLang="de-DE" sz="2800" b="1">
                  <a:solidFill>
                    <a:srgbClr val="FFFF00"/>
                  </a:solidFill>
                  <a:latin typeface="Arial" panose="020B0604020202020204" pitchFamily="34" charset="0"/>
                </a:rPr>
                <a:t>1998/99:</a:t>
              </a:r>
              <a:r>
                <a:rPr lang="de-DE" altLang="de-DE" sz="2800">
                  <a:solidFill>
                    <a:srgbClr val="FFFFFF"/>
                  </a:solidFill>
                  <a:latin typeface="Arial" panose="020B0604020202020204" pitchFamily="34" charset="0"/>
                </a:rPr>
                <a:t>	 Eröffnung der Leipziger Palliativstationen am    	               St. Georg- und St.Elisabeth-Krankenhaus</a:t>
              </a:r>
            </a:p>
            <a:p>
              <a:pPr eaLnBrk="1" hangingPunct="1">
                <a:lnSpc>
                  <a:spcPct val="220000"/>
                </a:lnSpc>
                <a:spcBef>
                  <a:spcPct val="0"/>
                </a:spcBef>
                <a:buClr>
                  <a:srgbClr val="FFFF00"/>
                </a:buClr>
                <a:buFont typeface="Wingdings" panose="05000000000000000000" pitchFamily="2" charset="2"/>
                <a:buChar char="Ø"/>
              </a:pPr>
              <a:r>
                <a:rPr lang="de-DE" altLang="de-DE" sz="2800" b="1">
                  <a:solidFill>
                    <a:srgbClr val="FFFF00"/>
                  </a:solidFill>
                  <a:latin typeface="Arial" panose="020B0604020202020204" pitchFamily="34" charset="0"/>
                </a:rPr>
                <a:t> 2008:</a:t>
              </a:r>
              <a:r>
                <a:rPr lang="de-DE" altLang="de-DE" sz="2800">
                  <a:solidFill>
                    <a:srgbClr val="FFFFFF"/>
                  </a:solidFill>
                  <a:latin typeface="Arial" panose="020B0604020202020204" pitchFamily="34" charset="0"/>
                </a:rPr>
                <a:t>	Erstes sächsisches Kinderhospiz („Bärenherz“) </a:t>
              </a:r>
            </a:p>
            <a:p>
              <a:pPr eaLnBrk="1" hangingPunct="1">
                <a:lnSpc>
                  <a:spcPct val="220000"/>
                </a:lnSpc>
                <a:spcBef>
                  <a:spcPct val="0"/>
                </a:spcBef>
                <a:buClr>
                  <a:srgbClr val="FFFF00"/>
                </a:buClr>
                <a:buFont typeface="Wingdings" panose="05000000000000000000" pitchFamily="2" charset="2"/>
                <a:buChar char="Ø"/>
              </a:pPr>
              <a:r>
                <a:rPr lang="de-DE" altLang="de-DE" sz="2800">
                  <a:solidFill>
                    <a:srgbClr val="FFFFFF"/>
                  </a:solidFill>
                  <a:latin typeface="Arial" panose="020B0604020202020204" pitchFamily="34" charset="0"/>
                </a:rPr>
                <a:t> </a:t>
              </a:r>
              <a:r>
                <a:rPr lang="de-DE" altLang="de-DE" sz="2800" b="1">
                  <a:solidFill>
                    <a:srgbClr val="FFFF00"/>
                  </a:solidFill>
                  <a:latin typeface="Arial" panose="020B0604020202020204" pitchFamily="34" charset="0"/>
                </a:rPr>
                <a:t>2006:</a:t>
              </a:r>
              <a:r>
                <a:rPr lang="de-DE" altLang="de-DE" sz="2800">
                  <a:solidFill>
                    <a:srgbClr val="FFFFFF"/>
                  </a:solidFill>
                  <a:latin typeface="Arial" panose="020B0604020202020204" pitchFamily="34" charset="0"/>
                </a:rPr>
                <a:t>	Z.bez. „Palliativmedizin“ in Sachsen etabliert</a:t>
              </a:r>
            </a:p>
            <a:p>
              <a:pPr eaLnBrk="1" hangingPunct="1">
                <a:lnSpc>
                  <a:spcPct val="220000"/>
                </a:lnSpc>
                <a:spcBef>
                  <a:spcPct val="0"/>
                </a:spcBef>
                <a:buClr>
                  <a:srgbClr val="FFFF00"/>
                </a:buClr>
                <a:buFont typeface="Wingdings" panose="05000000000000000000" pitchFamily="2" charset="2"/>
                <a:buChar char="Ø"/>
              </a:pPr>
              <a:r>
                <a:rPr lang="de-DE" altLang="de-DE" sz="2800">
                  <a:solidFill>
                    <a:srgbClr val="FFFFFF"/>
                  </a:solidFill>
                  <a:latin typeface="Arial" panose="020B0604020202020204" pitchFamily="34" charset="0"/>
                </a:rPr>
                <a:t> </a:t>
              </a:r>
              <a:r>
                <a:rPr lang="de-DE" altLang="de-DE" sz="2800" b="1">
                  <a:solidFill>
                    <a:srgbClr val="FFFF00"/>
                  </a:solidFill>
                  <a:latin typeface="Arial" panose="020B0604020202020204" pitchFamily="34" charset="0"/>
                </a:rPr>
                <a:t>2016:</a:t>
              </a:r>
              <a:r>
                <a:rPr lang="de-DE" altLang="de-DE" sz="2800">
                  <a:solidFill>
                    <a:srgbClr val="FFFFFF"/>
                  </a:solidFill>
                  <a:latin typeface="Arial" panose="020B0604020202020204" pitchFamily="34" charset="0"/>
                </a:rPr>
                <a:t>	XI. Kongress der DGP in Leipzig </a:t>
              </a:r>
            </a:p>
          </p:txBody>
        </p:sp>
        <p:grpSp>
          <p:nvGrpSpPr>
            <p:cNvPr id="8196" name="Group 4">
              <a:extLst>
                <a:ext uri="{FF2B5EF4-FFF2-40B4-BE49-F238E27FC236}">
                  <a16:creationId xmlns:a16="http://schemas.microsoft.com/office/drawing/2014/main" id="{5986D55B-3DCE-2278-4066-91685550E4B6}"/>
                </a:ext>
              </a:extLst>
            </p:cNvPr>
            <p:cNvGrpSpPr>
              <a:grpSpLocks/>
            </p:cNvGrpSpPr>
            <p:nvPr/>
          </p:nvGrpSpPr>
          <p:grpSpPr bwMode="auto">
            <a:xfrm>
              <a:off x="56" y="68"/>
              <a:ext cx="6348" cy="692"/>
              <a:chOff x="56" y="68"/>
              <a:chExt cx="6348" cy="692"/>
            </a:xfrm>
          </p:grpSpPr>
          <p:sp>
            <p:nvSpPr>
              <p:cNvPr id="361477" name="Text Box 5">
                <a:extLst>
                  <a:ext uri="{FF2B5EF4-FFF2-40B4-BE49-F238E27FC236}">
                    <a16:creationId xmlns:a16="http://schemas.microsoft.com/office/drawing/2014/main" id="{DEB120D8-A5FF-DF64-668A-B279803132C5}"/>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Geschichte 3 -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8198" name="Picture 6" descr="Image_ka201">
                <a:extLst>
                  <a:ext uri="{FF2B5EF4-FFF2-40B4-BE49-F238E27FC236}">
                    <a16:creationId xmlns:a16="http://schemas.microsoft.com/office/drawing/2014/main" id="{EF865FF3-27B9-5C09-E615-E43B536F799D}"/>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050">
            <a:extLst>
              <a:ext uri="{FF2B5EF4-FFF2-40B4-BE49-F238E27FC236}">
                <a16:creationId xmlns:a16="http://schemas.microsoft.com/office/drawing/2014/main" id="{5283E005-852E-7816-D5E7-0665FF71C9AF}"/>
              </a:ext>
            </a:extLst>
          </p:cNvPr>
          <p:cNvSpPr txBox="1">
            <a:spLocks noChangeArrowheads="1"/>
          </p:cNvSpPr>
          <p:nvPr/>
        </p:nvSpPr>
        <p:spPr bwMode="auto">
          <a:xfrm>
            <a:off x="152400" y="1600200"/>
            <a:ext cx="99155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1. Rehabilitationsphase: Wiedereingliederung in das 	gesellschaftliche Leben nach Palliativtherapie;(mehrere 	Monate). </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2. Präterminalphase: Pat. zeigt ausgeprägte Symptome, 	die durch Palliativtherapie gelindert werden können, die 	Möglichkeiten der aktiven Lebensgestaltung sind jedoch 	dauernd eingeschränkt; (mehrere Wochen).</a:t>
            </a:r>
            <a:endParaRPr lang="de-DE" altLang="de-DE" sz="2800" b="1">
              <a:solidFill>
                <a:schemeClr val="bg1"/>
              </a:solidFill>
              <a:latin typeface="Arial" panose="020B0604020202020204" pitchFamily="34" charset="0"/>
            </a:endParaRPr>
          </a:p>
        </p:txBody>
      </p:sp>
      <p:sp>
        <p:nvSpPr>
          <p:cNvPr id="9219" name="Text Box 2051">
            <a:extLst>
              <a:ext uri="{FF2B5EF4-FFF2-40B4-BE49-F238E27FC236}">
                <a16:creationId xmlns:a16="http://schemas.microsoft.com/office/drawing/2014/main" id="{D50D1124-F296-AA4F-9BFD-8EB60E32137D}"/>
              </a:ext>
            </a:extLst>
          </p:cNvPr>
          <p:cNvSpPr txBox="1">
            <a:spLocks noChangeArrowheads="1"/>
          </p:cNvSpPr>
          <p:nvPr/>
        </p:nvSpPr>
        <p:spPr bwMode="auto">
          <a:xfrm>
            <a:off x="161925" y="1258888"/>
            <a:ext cx="9915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nchor="ctr"/>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CC66"/>
              </a:buClr>
              <a:buFont typeface="Wingdings" panose="05000000000000000000" pitchFamily="2" charset="2"/>
              <a:buNone/>
            </a:pPr>
            <a:endParaRPr lang="de-DE" altLang="de-DE" b="1" u="sng">
              <a:solidFill>
                <a:srgbClr val="FFFF00"/>
              </a:solidFill>
              <a:latin typeface="Arial" panose="020B0604020202020204" pitchFamily="34" charset="0"/>
            </a:endParaRPr>
          </a:p>
        </p:txBody>
      </p:sp>
      <p:grpSp>
        <p:nvGrpSpPr>
          <p:cNvPr id="9220" name="Group 2052">
            <a:extLst>
              <a:ext uri="{FF2B5EF4-FFF2-40B4-BE49-F238E27FC236}">
                <a16:creationId xmlns:a16="http://schemas.microsoft.com/office/drawing/2014/main" id="{853980CA-6D56-F111-4A8D-432C0266572A}"/>
              </a:ext>
            </a:extLst>
          </p:cNvPr>
          <p:cNvGrpSpPr>
            <a:grpSpLocks/>
          </p:cNvGrpSpPr>
          <p:nvPr/>
        </p:nvGrpSpPr>
        <p:grpSpPr bwMode="auto">
          <a:xfrm>
            <a:off x="88900" y="107950"/>
            <a:ext cx="10077450" cy="1098550"/>
            <a:chOff x="56" y="68"/>
            <a:chExt cx="6348" cy="692"/>
          </a:xfrm>
        </p:grpSpPr>
        <p:sp>
          <p:nvSpPr>
            <p:cNvPr id="366597" name="Text Box 2053">
              <a:extLst>
                <a:ext uri="{FF2B5EF4-FFF2-40B4-BE49-F238E27FC236}">
                  <a16:creationId xmlns:a16="http://schemas.microsoft.com/office/drawing/2014/main" id="{A96FAC97-8828-0EC1-59C6-E0EEED0FC6A7}"/>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Modell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Letzte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Lebensphase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9222" name="Picture 2054" descr="Image_ka201">
              <a:extLst>
                <a:ext uri="{FF2B5EF4-FFF2-40B4-BE49-F238E27FC236}">
                  <a16:creationId xmlns:a16="http://schemas.microsoft.com/office/drawing/2014/main" id="{C8F4A343-72F2-ACB9-701B-1341A2F41219}"/>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1026">
            <a:extLst>
              <a:ext uri="{FF2B5EF4-FFF2-40B4-BE49-F238E27FC236}">
                <a16:creationId xmlns:a16="http://schemas.microsoft.com/office/drawing/2014/main" id="{57E1789E-8BF9-F656-DE07-A63CE2FB0448}"/>
              </a:ext>
            </a:extLst>
          </p:cNvPr>
          <p:cNvSpPr txBox="1">
            <a:spLocks noChangeArrowheads="1"/>
          </p:cNvSpPr>
          <p:nvPr/>
        </p:nvSpPr>
        <p:spPr bwMode="auto">
          <a:xfrm>
            <a:off x="152400" y="1600200"/>
            <a:ext cx="99155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3.Terminalphase: Der Schwerkranke lebt an der Grenze 	seines Lebens, ist überwiegend bettlägerig und „zieht 	seine Aufmerksamkeit von der irdischen Welt zurück“; 	(wenige Tage).</a:t>
            </a:r>
          </a:p>
          <a:p>
            <a:pPr eaLnBrk="1" hangingPunct="1">
              <a:lnSpc>
                <a:spcPct val="150000"/>
              </a:lnSpc>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4. Konkrete Sterbephase (Zustand „in extremis“, 	Finalphase): Der Tod des Patienten ist binnen einiger 	Stunden zu erwarten.   </a:t>
            </a:r>
            <a:endParaRPr lang="de-DE" altLang="de-DE" sz="2800" b="1">
              <a:solidFill>
                <a:schemeClr val="bg1"/>
              </a:solidFill>
              <a:latin typeface="Arial" panose="020B0604020202020204" pitchFamily="34" charset="0"/>
            </a:endParaRPr>
          </a:p>
        </p:txBody>
      </p:sp>
      <p:sp>
        <p:nvSpPr>
          <p:cNvPr id="10243" name="Text Box 1027">
            <a:extLst>
              <a:ext uri="{FF2B5EF4-FFF2-40B4-BE49-F238E27FC236}">
                <a16:creationId xmlns:a16="http://schemas.microsoft.com/office/drawing/2014/main" id="{B61B1340-76E3-BC29-E846-6F7CAF4369EC}"/>
              </a:ext>
            </a:extLst>
          </p:cNvPr>
          <p:cNvSpPr txBox="1">
            <a:spLocks noChangeArrowheads="1"/>
          </p:cNvSpPr>
          <p:nvPr/>
        </p:nvSpPr>
        <p:spPr bwMode="auto">
          <a:xfrm>
            <a:off x="161925" y="1258888"/>
            <a:ext cx="9915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anchor="ctr"/>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Clr>
                <a:srgbClr val="FFCC66"/>
              </a:buClr>
              <a:buFont typeface="Wingdings" panose="05000000000000000000" pitchFamily="2" charset="2"/>
              <a:buNone/>
            </a:pPr>
            <a:endParaRPr lang="de-DE" altLang="de-DE" b="1" u="sng">
              <a:solidFill>
                <a:srgbClr val="FFFF00"/>
              </a:solidFill>
              <a:latin typeface="Arial" panose="020B0604020202020204" pitchFamily="34" charset="0"/>
            </a:endParaRPr>
          </a:p>
        </p:txBody>
      </p:sp>
      <p:grpSp>
        <p:nvGrpSpPr>
          <p:cNvPr id="10244" name="Group 1028">
            <a:extLst>
              <a:ext uri="{FF2B5EF4-FFF2-40B4-BE49-F238E27FC236}">
                <a16:creationId xmlns:a16="http://schemas.microsoft.com/office/drawing/2014/main" id="{E66B4ACA-2E95-B597-12A1-BEB694F843C9}"/>
              </a:ext>
            </a:extLst>
          </p:cNvPr>
          <p:cNvGrpSpPr>
            <a:grpSpLocks/>
          </p:cNvGrpSpPr>
          <p:nvPr/>
        </p:nvGrpSpPr>
        <p:grpSpPr bwMode="auto">
          <a:xfrm>
            <a:off x="88900" y="107950"/>
            <a:ext cx="10077450" cy="1098550"/>
            <a:chOff x="56" y="68"/>
            <a:chExt cx="6348" cy="692"/>
          </a:xfrm>
        </p:grpSpPr>
        <p:sp>
          <p:nvSpPr>
            <p:cNvPr id="367621" name="Text Box 1029">
              <a:extLst>
                <a:ext uri="{FF2B5EF4-FFF2-40B4-BE49-F238E27FC236}">
                  <a16:creationId xmlns:a16="http://schemas.microsoft.com/office/drawing/2014/main" id="{CE8ED6E2-ED32-C0E3-6C5B-6242AF1E7E0A}"/>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de-DE" sz="3600" b="1" dirty="0" err="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dirty="0">
                <a:solidFill>
                  <a:srgbClr val="FFFF00"/>
                </a:solidFill>
                <a:effectLst>
                  <a:outerShdw blurRad="38100" dist="38100" dir="2700000" algn="tl">
                    <a:srgbClr val="000000"/>
                  </a:outerShdw>
                </a:effectLst>
                <a:latin typeface="Arial" panose="020B0604020202020204" pitchFamily="34" charset="0"/>
              </a:endParaRPr>
            </a:p>
            <a:p>
              <a:pPr algn="ctr">
                <a:spcBef>
                  <a:spcPct val="5000"/>
                </a:spcBef>
                <a:defRPr/>
              </a:pPr>
              <a:r>
                <a:rPr lang="en-US" altLang="de-DE" sz="2800" b="1" dirty="0">
                  <a:solidFill>
                    <a:srgbClr val="FFCC00"/>
                  </a:solidFill>
                  <a:effectLst>
                    <a:outerShdw blurRad="38100" dist="38100" dir="2700000" algn="tl">
                      <a:srgbClr val="000000"/>
                    </a:outerShdw>
                  </a:effectLst>
                  <a:latin typeface="Arial" panose="020B0604020202020204" pitchFamily="34" charset="0"/>
                </a:rPr>
                <a:t>  Modell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Letzte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r>
                <a:rPr lang="en-US" altLang="de-DE" sz="2800" b="1" dirty="0" err="1">
                  <a:solidFill>
                    <a:srgbClr val="FFCC00"/>
                  </a:solidFill>
                  <a:effectLst>
                    <a:outerShdw blurRad="38100" dist="38100" dir="2700000" algn="tl">
                      <a:srgbClr val="000000"/>
                    </a:outerShdw>
                  </a:effectLst>
                  <a:latin typeface="Arial" panose="020B0604020202020204" pitchFamily="34" charset="0"/>
                </a:rPr>
                <a:t>Lebensphase</a:t>
              </a:r>
              <a:r>
                <a:rPr lang="en-US" altLang="de-DE" sz="2800" b="1" dirty="0">
                  <a:solidFill>
                    <a:srgbClr val="FFCC00"/>
                  </a:solidFill>
                  <a:effectLst>
                    <a:outerShdw blurRad="38100" dist="38100" dir="2700000" algn="tl">
                      <a:srgbClr val="000000"/>
                    </a:outerShdw>
                  </a:effectLst>
                  <a:latin typeface="Arial" panose="020B0604020202020204" pitchFamily="34" charset="0"/>
                </a:rPr>
                <a:t>” </a:t>
              </a:r>
              <a:endParaRPr lang="de-DE" altLang="de-DE" sz="2800" b="1" dirty="0">
                <a:solidFill>
                  <a:srgbClr val="FFCC00"/>
                </a:solidFill>
                <a:effectLst>
                  <a:outerShdw blurRad="38100" dist="38100" dir="2700000" algn="tl">
                    <a:srgbClr val="000000"/>
                  </a:outerShdw>
                </a:effectLst>
                <a:latin typeface="Arial" panose="020B0604020202020204" pitchFamily="34" charset="0"/>
              </a:endParaRPr>
            </a:p>
          </p:txBody>
        </p:sp>
        <p:pic>
          <p:nvPicPr>
            <p:cNvPr id="10246" name="Picture 1030" descr="Image_ka201">
              <a:extLst>
                <a:ext uri="{FF2B5EF4-FFF2-40B4-BE49-F238E27FC236}">
                  <a16:creationId xmlns:a16="http://schemas.microsoft.com/office/drawing/2014/main" id="{602ABA34-9EAD-3368-A485-3D908897BA49}"/>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a:extLst>
              <a:ext uri="{FF2B5EF4-FFF2-40B4-BE49-F238E27FC236}">
                <a16:creationId xmlns:a16="http://schemas.microsoft.com/office/drawing/2014/main" id="{5BBF5F28-0DC5-DA01-6417-2EDE658D4D23}"/>
              </a:ext>
            </a:extLst>
          </p:cNvPr>
          <p:cNvGrpSpPr>
            <a:grpSpLocks/>
          </p:cNvGrpSpPr>
          <p:nvPr/>
        </p:nvGrpSpPr>
        <p:grpSpPr bwMode="auto">
          <a:xfrm>
            <a:off x="88900" y="107950"/>
            <a:ext cx="10077450" cy="6561138"/>
            <a:chOff x="56" y="68"/>
            <a:chExt cx="6348" cy="4133"/>
          </a:xfrm>
        </p:grpSpPr>
        <p:sp>
          <p:nvSpPr>
            <p:cNvPr id="11267" name="Text Box 3">
              <a:extLst>
                <a:ext uri="{FF2B5EF4-FFF2-40B4-BE49-F238E27FC236}">
                  <a16:creationId xmlns:a16="http://schemas.microsoft.com/office/drawing/2014/main" id="{931293FC-F993-B5ED-0581-EE5FE74BC204}"/>
                </a:ext>
              </a:extLst>
            </p:cNvPr>
            <p:cNvSpPr txBox="1">
              <a:spLocks noChangeArrowheads="1"/>
            </p:cNvSpPr>
            <p:nvPr/>
          </p:nvSpPr>
          <p:spPr bwMode="auto">
            <a:xfrm>
              <a:off x="110" y="890"/>
              <a:ext cx="6246" cy="3311"/>
            </a:xfrm>
            <a:prstGeom prst="rect">
              <a:avLst/>
            </a:prstGeom>
            <a:noFill/>
            <a:ln>
              <a:noFill/>
            </a:ln>
            <a:effectLst/>
            <a:extLst>
              <a:ext uri="{909E8E84-426E-40DD-AFC4-6F175D3DCCD1}">
                <a14:hiddenFill xmlns:a14="http://schemas.microsoft.com/office/drawing/2010/main">
                  <a:solidFill>
                    <a:srgbClr val="CCFFFF">
                      <a:alpha val="50195"/>
                    </a:srgbClr>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a:lstStyle>
              <a:lvl1pPr defTabSz="358775">
                <a:spcBef>
                  <a:spcPct val="20000"/>
                </a:spcBef>
                <a:buChar char="•"/>
                <a:defRPr sz="3200">
                  <a:solidFill>
                    <a:schemeClr val="tx1"/>
                  </a:solidFill>
                  <a:latin typeface="Times New Roman" panose="02020603050405020304" pitchFamily="18" charset="0"/>
                </a:defRPr>
              </a:lvl1pPr>
              <a:lvl2pPr marL="742950" indent="-285750" defTabSz="358775">
                <a:spcBef>
                  <a:spcPct val="20000"/>
                </a:spcBef>
                <a:buChar char="–"/>
                <a:defRPr sz="2800">
                  <a:solidFill>
                    <a:schemeClr val="tx1"/>
                  </a:solidFill>
                  <a:latin typeface="Times New Roman" panose="02020603050405020304" pitchFamily="18" charset="0"/>
                </a:defRPr>
              </a:lvl2pPr>
              <a:lvl3pPr marL="1143000" indent="-228600" defTabSz="358775">
                <a:spcBef>
                  <a:spcPct val="20000"/>
                </a:spcBef>
                <a:buChar char="•"/>
                <a:defRPr sz="2400">
                  <a:solidFill>
                    <a:schemeClr val="tx1"/>
                  </a:solidFill>
                  <a:latin typeface="Times New Roman" panose="02020603050405020304" pitchFamily="18" charset="0"/>
                </a:defRPr>
              </a:lvl3pPr>
              <a:lvl4pPr marL="1600200" indent="-228600" defTabSz="358775">
                <a:spcBef>
                  <a:spcPct val="20000"/>
                </a:spcBef>
                <a:buChar char="–"/>
                <a:defRPr sz="2000">
                  <a:solidFill>
                    <a:schemeClr val="tx1"/>
                  </a:solidFill>
                  <a:latin typeface="Times New Roman" panose="02020603050405020304" pitchFamily="18" charset="0"/>
                </a:defRPr>
              </a:lvl4pPr>
              <a:lvl5pPr marL="2057400" indent="-228600" defTabSz="358775">
                <a:spcBef>
                  <a:spcPct val="20000"/>
                </a:spcBef>
                <a:buChar char="»"/>
                <a:defRPr sz="2000">
                  <a:solidFill>
                    <a:schemeClr val="tx1"/>
                  </a:solidFill>
                  <a:latin typeface="Times New Roman" panose="02020603050405020304" pitchFamily="18" charset="0"/>
                </a:defRPr>
              </a:lvl5pPr>
              <a:lvl6pPr marL="25146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587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Schmerzen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Dyspnoe-Luftnot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Mundtrockenheit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Anorexie-Auszehrung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Kachexie-Abmagerung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Fatique-Schwäche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Inappetenz/Übelkeit / Erbrechen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Obstipation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Schlaflosigkeit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Angst,Unruhe,Verwirrtheit,Depression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Schwitzen-Nachtschweiß  </a:t>
              </a:r>
            </a:p>
            <a:p>
              <a:pPr eaLnBrk="1" hangingPunct="1">
                <a:spcBef>
                  <a:spcPct val="0"/>
                </a:spcBef>
                <a:buClr>
                  <a:srgbClr val="FFFF00"/>
                </a:buClr>
                <a:buFont typeface="Wingdings" panose="05000000000000000000" pitchFamily="2" charset="2"/>
                <a:buChar char="Ø"/>
              </a:pPr>
              <a:r>
                <a:rPr lang="de-DE" altLang="de-DE" sz="2800">
                  <a:solidFill>
                    <a:schemeClr val="bg1"/>
                  </a:solidFill>
                  <a:latin typeface="Arial" panose="020B0604020202020204" pitchFamily="34" charset="0"/>
                </a:rPr>
                <a:t> Urologische Symptome-Harnverhalt </a:t>
              </a:r>
            </a:p>
          </p:txBody>
        </p:sp>
        <p:grpSp>
          <p:nvGrpSpPr>
            <p:cNvPr id="11268" name="Group 5">
              <a:extLst>
                <a:ext uri="{FF2B5EF4-FFF2-40B4-BE49-F238E27FC236}">
                  <a16:creationId xmlns:a16="http://schemas.microsoft.com/office/drawing/2014/main" id="{B2A7A08A-7D72-F15E-D19B-50352F250A75}"/>
                </a:ext>
              </a:extLst>
            </p:cNvPr>
            <p:cNvGrpSpPr>
              <a:grpSpLocks/>
            </p:cNvGrpSpPr>
            <p:nvPr/>
          </p:nvGrpSpPr>
          <p:grpSpPr bwMode="auto">
            <a:xfrm>
              <a:off x="56" y="68"/>
              <a:ext cx="6348" cy="692"/>
              <a:chOff x="56" y="68"/>
              <a:chExt cx="6348" cy="692"/>
            </a:xfrm>
          </p:grpSpPr>
          <p:sp>
            <p:nvSpPr>
              <p:cNvPr id="346114" name="Text Box 2">
                <a:extLst>
                  <a:ext uri="{FF2B5EF4-FFF2-40B4-BE49-F238E27FC236}">
                    <a16:creationId xmlns:a16="http://schemas.microsoft.com/office/drawing/2014/main" id="{D03C582A-8BEC-081B-C51E-FEF7886A6BF9}"/>
                  </a:ext>
                </a:extLst>
              </p:cNvPr>
              <p:cNvSpPr txBox="1">
                <a:spLocks noChangeArrowheads="1"/>
              </p:cNvSpPr>
              <p:nvPr/>
            </p:nvSpPr>
            <p:spPr bwMode="auto">
              <a:xfrm>
                <a:off x="56" y="68"/>
                <a:ext cx="6348" cy="692"/>
              </a:xfrm>
              <a:prstGeom prst="rect">
                <a:avLst/>
              </a:prstGeom>
              <a:gradFill rotWithShape="0">
                <a:gsLst>
                  <a:gs pos="0">
                    <a:srgbClr val="000099"/>
                  </a:gs>
                  <a:gs pos="100000">
                    <a:srgbClr val="00005C"/>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r>
                  <a:rPr lang="en-US" altLang="de-DE" sz="3600" b="1">
                    <a:solidFill>
                      <a:srgbClr val="FFFF00"/>
                    </a:solidFill>
                    <a:effectLst>
                      <a:outerShdw blurRad="38100" dist="38100" dir="2700000" algn="tl">
                        <a:srgbClr val="000000"/>
                      </a:outerShdw>
                    </a:effectLst>
                    <a:latin typeface="Arial" panose="020B0604020202020204" pitchFamily="34" charset="0"/>
                  </a:rPr>
                  <a:t>Palliativmedizin</a:t>
                </a:r>
                <a:endParaRPr lang="de-DE" altLang="de-DE" sz="3600" b="1">
                  <a:solidFill>
                    <a:srgbClr val="FFFF00"/>
                  </a:solidFill>
                  <a:effectLst>
                    <a:outerShdw blurRad="38100" dist="38100" dir="2700000" algn="tl">
                      <a:srgbClr val="000000"/>
                    </a:outerShdw>
                  </a:effectLst>
                  <a:latin typeface="Arial" panose="020B0604020202020204" pitchFamily="34" charset="0"/>
                </a:endParaRPr>
              </a:p>
              <a:p>
                <a:pPr>
                  <a:spcBef>
                    <a:spcPct val="5000"/>
                  </a:spcBef>
                  <a:defRPr/>
                </a:pPr>
                <a:r>
                  <a:rPr lang="en-US" altLang="de-DE" sz="2800" b="1">
                    <a:solidFill>
                      <a:srgbClr val="FFCC00"/>
                    </a:solidFill>
                    <a:effectLst>
                      <a:outerShdw blurRad="38100" dist="38100" dir="2700000" algn="tl">
                        <a:srgbClr val="000000"/>
                      </a:outerShdw>
                    </a:effectLst>
                    <a:latin typeface="Arial" panose="020B0604020202020204" pitchFamily="34" charset="0"/>
                  </a:rPr>
                  <a:t>	 Häufigste Symptome bei Palliativpatienten		 </a:t>
                </a:r>
                <a:endParaRPr lang="de-DE" altLang="de-DE" sz="2800" b="1">
                  <a:solidFill>
                    <a:srgbClr val="FFCC00"/>
                  </a:solidFill>
                  <a:effectLst>
                    <a:outerShdw blurRad="38100" dist="38100" dir="2700000" algn="tl">
                      <a:srgbClr val="000000"/>
                    </a:outerShdw>
                  </a:effectLst>
                  <a:latin typeface="Arial" panose="020B0604020202020204" pitchFamily="34" charset="0"/>
                </a:endParaRPr>
              </a:p>
            </p:txBody>
          </p:sp>
          <p:pic>
            <p:nvPicPr>
              <p:cNvPr id="11270" name="Picture 4" descr="Image_ka201">
                <a:extLst>
                  <a:ext uri="{FF2B5EF4-FFF2-40B4-BE49-F238E27FC236}">
                    <a16:creationId xmlns:a16="http://schemas.microsoft.com/office/drawing/2014/main" id="{81DA1696-A234-78A9-E9D9-FAF95F4364B9}"/>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1500" t="3117" r="3806" b="4503"/>
              <a:stretch>
                <a:fillRect/>
              </a:stretch>
            </p:blipFill>
            <p:spPr bwMode="auto">
              <a:xfrm>
                <a:off x="5379" y="86"/>
                <a:ext cx="101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zoom/>
  </p:transition>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635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1994</Words>
  <Application>Microsoft Office PowerPoint</Application>
  <PresentationFormat>35-mm-Dias</PresentationFormat>
  <Paragraphs>228</Paragraphs>
  <Slides>39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39</vt:i4>
      </vt:variant>
    </vt:vector>
  </HeadingPairs>
  <TitlesOfParts>
    <vt:vector size="44" baseType="lpstr">
      <vt:lpstr>Times New Roman</vt:lpstr>
      <vt:lpstr>Arial</vt:lpstr>
      <vt:lpstr>Calibri</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Klinik für Strahlentherapie, UKL AöR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Guido Hildebrandt</dc:creator>
  <cp:lastModifiedBy>Baumgarten, Lars</cp:lastModifiedBy>
  <cp:revision>631</cp:revision>
  <dcterms:created xsi:type="dcterms:W3CDTF">2002-05-21T08:51:02Z</dcterms:created>
  <dcterms:modified xsi:type="dcterms:W3CDTF">2022-11-01T11:03:40Z</dcterms:modified>
</cp:coreProperties>
</file>